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91"/>
  </p:notesMasterIdLst>
  <p:handoutMasterIdLst>
    <p:handoutMasterId r:id="rId92"/>
  </p:handoutMasterIdLst>
  <p:sldIdLst>
    <p:sldId id="2241" r:id="rId2"/>
    <p:sldId id="7662" r:id="rId3"/>
    <p:sldId id="2682" r:id="rId4"/>
    <p:sldId id="294" r:id="rId5"/>
    <p:sldId id="7638" r:id="rId6"/>
    <p:sldId id="2740" r:id="rId7"/>
    <p:sldId id="2741" r:id="rId8"/>
    <p:sldId id="7634" r:id="rId9"/>
    <p:sldId id="7635" r:id="rId10"/>
    <p:sldId id="7636" r:id="rId11"/>
    <p:sldId id="7658" r:id="rId12"/>
    <p:sldId id="7660" r:id="rId13"/>
    <p:sldId id="7664" r:id="rId14"/>
    <p:sldId id="7661" r:id="rId15"/>
    <p:sldId id="2702" r:id="rId16"/>
    <p:sldId id="2348" r:id="rId17"/>
    <p:sldId id="2705" r:id="rId18"/>
    <p:sldId id="2704" r:id="rId19"/>
    <p:sldId id="2707" r:id="rId20"/>
    <p:sldId id="2706" r:id="rId21"/>
    <p:sldId id="2703" r:id="rId22"/>
    <p:sldId id="2712" r:id="rId23"/>
    <p:sldId id="2701" r:id="rId24"/>
    <p:sldId id="2713" r:id="rId25"/>
    <p:sldId id="7663" r:id="rId26"/>
    <p:sldId id="2742" r:id="rId27"/>
    <p:sldId id="2360" r:id="rId28"/>
    <p:sldId id="7647" r:id="rId29"/>
    <p:sldId id="2671" r:id="rId30"/>
    <p:sldId id="2672" r:id="rId31"/>
    <p:sldId id="7659" r:id="rId32"/>
    <p:sldId id="2644" r:id="rId33"/>
    <p:sldId id="2735" r:id="rId34"/>
    <p:sldId id="2647" r:id="rId35"/>
    <p:sldId id="2649" r:id="rId36"/>
    <p:sldId id="2287" r:id="rId37"/>
    <p:sldId id="7649" r:id="rId38"/>
    <p:sldId id="2286" r:id="rId39"/>
    <p:sldId id="2294" r:id="rId40"/>
    <p:sldId id="7650" r:id="rId41"/>
    <p:sldId id="7651" r:id="rId42"/>
    <p:sldId id="7652" r:id="rId43"/>
    <p:sldId id="2987" r:id="rId44"/>
    <p:sldId id="2988" r:id="rId45"/>
    <p:sldId id="2995" r:id="rId46"/>
    <p:sldId id="2997" r:id="rId47"/>
    <p:sldId id="2998" r:id="rId48"/>
    <p:sldId id="2999" r:id="rId49"/>
    <p:sldId id="3000" r:id="rId50"/>
    <p:sldId id="7642" r:id="rId51"/>
    <p:sldId id="3006" r:id="rId52"/>
    <p:sldId id="3009" r:id="rId53"/>
    <p:sldId id="7653" r:id="rId54"/>
    <p:sldId id="3002" r:id="rId55"/>
    <p:sldId id="3011" r:id="rId56"/>
    <p:sldId id="3014" r:id="rId57"/>
    <p:sldId id="3016" r:id="rId58"/>
    <p:sldId id="3007" r:id="rId59"/>
    <p:sldId id="3008" r:id="rId60"/>
    <p:sldId id="2717" r:id="rId61"/>
    <p:sldId id="3010" r:id="rId62"/>
    <p:sldId id="2722" r:id="rId63"/>
    <p:sldId id="3012" r:id="rId64"/>
    <p:sldId id="7654" r:id="rId65"/>
    <p:sldId id="7643" r:id="rId66"/>
    <p:sldId id="2924" r:id="rId67"/>
    <p:sldId id="2925" r:id="rId68"/>
    <p:sldId id="2930" r:id="rId69"/>
    <p:sldId id="7655" r:id="rId70"/>
    <p:sldId id="2922" r:id="rId71"/>
    <p:sldId id="2685" r:id="rId72"/>
    <p:sldId id="7665" r:id="rId73"/>
    <p:sldId id="2935" r:id="rId74"/>
    <p:sldId id="2686" r:id="rId75"/>
    <p:sldId id="7657" r:id="rId76"/>
    <p:sldId id="2690" r:id="rId77"/>
    <p:sldId id="2942" r:id="rId78"/>
    <p:sldId id="2691" r:id="rId79"/>
    <p:sldId id="2692" r:id="rId80"/>
    <p:sldId id="2693" r:id="rId81"/>
    <p:sldId id="2694" r:id="rId82"/>
    <p:sldId id="2695" r:id="rId83"/>
    <p:sldId id="2696" r:id="rId84"/>
    <p:sldId id="2697" r:id="rId85"/>
    <p:sldId id="2699" r:id="rId86"/>
    <p:sldId id="2700" r:id="rId87"/>
    <p:sldId id="287" r:id="rId88"/>
    <p:sldId id="7646" r:id="rId89"/>
    <p:sldId id="7645" r:id="rId90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07" userDrawn="1">
          <p15:clr>
            <a:srgbClr val="A4A3A4"/>
          </p15:clr>
        </p15:guide>
        <p15:guide id="3" pos="560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0000"/>
    <a:srgbClr val="013D91"/>
    <a:srgbClr val="BE384B"/>
    <a:srgbClr val="0432FF"/>
    <a:srgbClr val="E2EAF7"/>
    <a:srgbClr val="FF5F00"/>
    <a:srgbClr val="FF7E79"/>
    <a:srgbClr val="F6F9D6"/>
    <a:srgbClr val="B0FFD3"/>
    <a:srgbClr val="00F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88" autoAdjust="0"/>
    <p:restoredTop sz="86259" autoAdjust="0"/>
  </p:normalViewPr>
  <p:slideViewPr>
    <p:cSldViewPr>
      <p:cViewPr varScale="1">
        <p:scale>
          <a:sx n="132" d="100"/>
          <a:sy n="132" d="100"/>
        </p:scale>
        <p:origin x="1072" y="160"/>
      </p:cViewPr>
      <p:guideLst>
        <p:guide orient="horz" pos="2707"/>
        <p:guide pos="5602"/>
      </p:guideLst>
    </p:cSldViewPr>
  </p:slideViewPr>
  <p:outlineViewPr>
    <p:cViewPr>
      <p:scale>
        <a:sx n="33" d="100"/>
        <a:sy n="33" d="100"/>
      </p:scale>
      <p:origin x="0" y="-5720"/>
    </p:cViewPr>
  </p:outlineViewPr>
  <p:notesTextViewPr>
    <p:cViewPr>
      <p:scale>
        <a:sx n="65" d="100"/>
        <a:sy n="6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2720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theme" Target="theme/theme1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notesMaster" Target="notesMasters/notesMaster1.xml"/><Relationship Id="rId9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2025/10/31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2025/10/31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7982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5376D8-847C-514D-5F8A-1E56A215D6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D7F982-6533-214A-098F-3DC70DBAE9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6D9A6FA-A521-5593-828A-A31A472B82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6E0AA4-A0A2-81E1-E246-CDA2D192D9A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0646287-A3D6-864A-8D46-815BA6A2B95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31429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因为执行的时间很长，所以会</a:t>
            </a:r>
            <a:r>
              <a:rPr kumimoji="1" lang="en-US" altLang="zh-CN" dirty="0"/>
              <a:t>abort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02249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17972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30115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15765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因为执行的时间很长，所以会</a:t>
            </a:r>
            <a:r>
              <a:rPr kumimoji="1" lang="en-US" altLang="zh-CN" dirty="0"/>
              <a:t>abort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02249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31384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39295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14350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Why 2 phase? Delay the commitment of TX 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13273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6873B8-D5B7-CEB3-5F6D-C84A88EC46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384198BB-47AD-C8F9-9177-049BC31D35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C6F1A7AD-EF14-97CB-BAC0-89BB554C85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Why 2 phase? Delay the commitment of TX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0FAC6B6-8C6B-125B-1528-C204842FDC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51207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73041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89802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48079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" altLang="zh-CN" dirty="0"/>
              <a:t>workers write PREPARE records once prepared. the recovery process — reading through the log — will indicate which transactions are prepared but not committed </a:t>
            </a:r>
            <a:endParaRPr kumimoji="1" lang="zh-CN" altLang="en-US" dirty="0"/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61582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457725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83832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8"/>
            <a:ext cx="7772400" cy="1225021"/>
          </a:xfrm>
        </p:spPr>
        <p:txBody>
          <a:bodyPr>
            <a:normAutofit/>
          </a:bodyPr>
          <a:lstStyle>
            <a:lvl1pPr algn="ctr">
              <a:defRPr sz="4400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585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1"/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</a:lstStyle>
          <a:p>
            <a:r>
              <a:rPr lang="en-US" altLang="zh-CN" dirty="0"/>
              <a:t>xx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3771636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FontTx/>
              <a:buNone/>
              <a:defRPr sz="1800" b="1" i="0"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2pPr>
            <a:lvl3pPr marL="846138" indent="-223838">
              <a:lnSpc>
                <a:spcPct val="120000"/>
              </a:lnSpc>
              <a:tabLst/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3pPr>
            <a:lvl4pPr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4pPr>
            <a:lvl5pPr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5pPr>
          </a:lstStyle>
          <a:p>
            <a:pPr lvl="0"/>
            <a:endParaRPr lang="zh-CN" altLang="en-US" dirty="0"/>
          </a:p>
          <a:p>
            <a:pPr lvl="1"/>
            <a:r>
              <a:rPr lang="en-US" altLang="zh-CN" dirty="0"/>
              <a:t>xx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180527" y="439062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066DE83E-C489-9340-8A6C-F2C63F8574DC}"/>
              </a:ext>
            </a:extLst>
          </p:cNvPr>
          <p:cNvSpPr/>
          <p:nvPr userDrawn="1"/>
        </p:nvSpPr>
        <p:spPr>
          <a:xfrm rot="5400000">
            <a:off x="-160702" y="599536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3624512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A8EE614D-B549-154F-943F-0F3919AB5939}"/>
              </a:ext>
            </a:extLst>
          </p:cNvPr>
          <p:cNvSpPr/>
          <p:nvPr userDrawn="1"/>
        </p:nvSpPr>
        <p:spPr>
          <a:xfrm rot="5400000">
            <a:off x="-160703" y="3920373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1360576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5296962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814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微软雅黑 Light" panose="020B0502040204020203" pitchFamily="34" charset="-122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tiff"/><Relationship Id="rId4" Type="http://schemas.openxmlformats.org/officeDocument/2006/relationships/image" Target="../media/image14.tif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0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7238" y="1489348"/>
            <a:ext cx="7772400" cy="1225021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3600" dirty="0"/>
              <a:t>Transaction &amp; Multi-site Transaction</a:t>
            </a:r>
            <a:endParaRPr kumimoji="1" lang="zh-CN" altLang="en-US" sz="2400" b="0" dirty="0">
              <a:latin typeface="+mn-lt"/>
            </a:endParaRPr>
          </a:p>
        </p:txBody>
      </p:sp>
      <p:sp>
        <p:nvSpPr>
          <p:cNvPr id="6" name="副标题 5">
            <a:extLst>
              <a:ext uri="{FF2B5EF4-FFF2-40B4-BE49-F238E27FC236}">
                <a16:creationId xmlns:a16="http://schemas.microsoft.com/office/drawing/2014/main" id="{A89EB2B2-D46F-2643-A072-954E7921BC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412362"/>
            <a:ext cx="7772400" cy="122502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endParaRPr kumimoji="1" lang="en-US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+mj-lt"/>
            </a:endParaRP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IPADS,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Shanghai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Jiao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Tong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University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https://</a:t>
            </a:r>
            <a:r>
              <a:rPr kumimoji="1" lang="en-US" altLang="zh-CN" sz="1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www.sjtu.edu.cn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3A70DCB-3E4D-4449-82B8-441C200ABD6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652120" y="252561"/>
            <a:ext cx="1362088" cy="492009"/>
          </a:xfrm>
          <a:prstGeom prst="rect">
            <a:avLst/>
          </a:prstGeom>
        </p:spPr>
      </p:pic>
      <p:sp>
        <p:nvSpPr>
          <p:cNvPr id="7" name="副标题 2">
            <a:extLst>
              <a:ext uri="{FF2B5EF4-FFF2-40B4-BE49-F238E27FC236}">
                <a16:creationId xmlns:a16="http://schemas.microsoft.com/office/drawing/2014/main" id="{E2120B98-7095-B94B-B13B-75606426BFB4}"/>
              </a:ext>
            </a:extLst>
          </p:cNvPr>
          <p:cNvSpPr txBox="1">
            <a:spLocks/>
          </p:cNvSpPr>
          <p:nvPr/>
        </p:nvSpPr>
        <p:spPr>
          <a:xfrm>
            <a:off x="467544" y="252559"/>
            <a:ext cx="3240360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altLang="zh-CN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+mj-lt"/>
              </a:rPr>
              <a:t>SE3331-1 (2025 Fall)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+mj-lt"/>
              <a:ea typeface="微软雅黑"/>
            </a:endParaRPr>
          </a:p>
        </p:txBody>
      </p:sp>
      <p:pic>
        <p:nvPicPr>
          <p:cNvPr id="8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>
            <a:extLst>
              <a:ext uri="{FF2B5EF4-FFF2-40B4-BE49-F238E27FC236}">
                <a16:creationId xmlns:a16="http://schemas.microsoft.com/office/drawing/2014/main" id="{9D0C1772-9C9E-534B-9410-16BA28CA6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282539"/>
            <a:ext cx="1642840" cy="43204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896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59A11B5-EB02-17BD-97CF-2725438C82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Outline of today’s content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3D39329-AB82-FB79-0EE8-0A4B16D366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Review of OCC, its pros and cons </a:t>
            </a:r>
          </a:p>
          <a:p>
            <a:pPr lvl="1"/>
            <a:r>
              <a:rPr kumimoji="1" lang="en-US" altLang="zh-CN" dirty="0"/>
              <a:t>And the optimization principle behind OCC </a:t>
            </a:r>
          </a:p>
          <a:p>
            <a:r>
              <a:rPr kumimoji="1" lang="en-US" altLang="zh-CN" dirty="0"/>
              <a:t>Transaction: abstraction to simplify application programming </a:t>
            </a:r>
          </a:p>
          <a:p>
            <a:pPr lvl="1"/>
            <a:r>
              <a:rPr kumimoji="1" lang="en-US" altLang="zh-CN" dirty="0"/>
              <a:t>Especially under failure and concurrency </a:t>
            </a:r>
          </a:p>
          <a:p>
            <a:pPr lvl="1"/>
            <a:r>
              <a:rPr kumimoji="1" lang="en-US" altLang="zh-CN" dirty="0"/>
              <a:t>Hardware + software version </a:t>
            </a:r>
          </a:p>
          <a:p>
            <a:r>
              <a:rPr kumimoji="1" lang="en-US" altLang="zh-CN" dirty="0"/>
              <a:t>A patch to OCC/2PL: multi-version (to make common case 2PL or OCC fast) </a:t>
            </a:r>
          </a:p>
          <a:p>
            <a:r>
              <a:rPr kumimoji="1" lang="en-US" altLang="zh-CN" dirty="0"/>
              <a:t>Extension of transaction to handle partial failure 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93C58B7-3B65-2AB1-1843-9107F8C43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3816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A991771-1BB3-5142-A9C9-B2C7607914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Review: Optimistic Concurrency Control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5B2C5AA-9593-A44D-9325-BBC6911C4A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Phase 1: </a:t>
            </a:r>
            <a:r>
              <a:rPr kumimoji="1" lang="en-US" altLang="zh-CN" dirty="0">
                <a:solidFill>
                  <a:srgbClr val="C00000"/>
                </a:solidFill>
              </a:rPr>
              <a:t>Concurrent local processing  </a:t>
            </a:r>
          </a:p>
          <a:p>
            <a:pPr lvl="1"/>
            <a:r>
              <a:rPr kumimoji="1" lang="en-US" altLang="zh-CN" dirty="0"/>
              <a:t>Reads data into a read set </a:t>
            </a:r>
          </a:p>
          <a:p>
            <a:pPr lvl="1"/>
            <a:r>
              <a:rPr kumimoji="1" lang="en-US" altLang="zh-CN" dirty="0"/>
              <a:t>Buffers writes into a write set</a:t>
            </a:r>
          </a:p>
          <a:p>
            <a:r>
              <a:rPr kumimoji="1" lang="en-US" altLang="zh-CN" dirty="0"/>
              <a:t>Phase 2:  </a:t>
            </a:r>
            <a:r>
              <a:rPr kumimoji="1" lang="en-US" altLang="zh-CN" dirty="0">
                <a:solidFill>
                  <a:srgbClr val="C00000"/>
                </a:solidFill>
              </a:rPr>
              <a:t>Validation serializability in critical section</a:t>
            </a:r>
          </a:p>
          <a:p>
            <a:pPr lvl="1"/>
            <a:r>
              <a:rPr kumimoji="1" lang="en-US" altLang="zh-CN" dirty="0"/>
              <a:t>Validates whether serializability is guaranteed:</a:t>
            </a:r>
          </a:p>
          <a:p>
            <a:pPr lvl="1"/>
            <a:r>
              <a:rPr kumimoji="1" lang="en-US" altLang="zh-CN" dirty="0"/>
              <a:t>Has any data in the read set been modified?</a:t>
            </a:r>
          </a:p>
          <a:p>
            <a:r>
              <a:rPr kumimoji="1" lang="en-US" altLang="zh-CN" dirty="0"/>
              <a:t>Phase 3: </a:t>
            </a:r>
            <a:r>
              <a:rPr kumimoji="1" lang="en-US" altLang="zh-CN" dirty="0">
                <a:solidFill>
                  <a:srgbClr val="C00000"/>
                </a:solidFill>
              </a:rPr>
              <a:t>Commit the results in critical section or abort</a:t>
            </a:r>
          </a:p>
          <a:p>
            <a:pPr lvl="1"/>
            <a:r>
              <a:rPr kumimoji="1" lang="en-US" altLang="zh-CN" dirty="0"/>
              <a:t>Aborts: aborts the transaction if validation fails</a:t>
            </a:r>
          </a:p>
          <a:p>
            <a:pPr lvl="1"/>
            <a:r>
              <a:rPr kumimoji="1" lang="en-US" altLang="zh-CN" dirty="0"/>
              <a:t>Commits: installs the write set and commits the transaction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37EB918-04B7-F240-BBEF-49BD218DD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</a:t>
            </a:fld>
            <a:endParaRPr lang="zh-CN" altLang="en-US"/>
          </a:p>
        </p:txBody>
      </p:sp>
      <p:sp>
        <p:nvSpPr>
          <p:cNvPr id="5" name="右箭头 4">
            <a:extLst>
              <a:ext uri="{FF2B5EF4-FFF2-40B4-BE49-F238E27FC236}">
                <a16:creationId xmlns:a16="http://schemas.microsoft.com/office/drawing/2014/main" id="{42019735-0702-E2FC-EE04-7D2693F8E46A}"/>
              </a:ext>
            </a:extLst>
          </p:cNvPr>
          <p:cNvSpPr/>
          <p:nvPr/>
        </p:nvSpPr>
        <p:spPr>
          <a:xfrm rot="5400000">
            <a:off x="6049144" y="877280"/>
            <a:ext cx="504056" cy="504056"/>
          </a:xfrm>
          <a:prstGeom prst="rightArrow">
            <a:avLst/>
          </a:pr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E28B9085-433D-C65E-94B5-41DC3EE0A3AF}"/>
              </a:ext>
            </a:extLst>
          </p:cNvPr>
          <p:cNvSpPr txBox="1"/>
          <p:nvPr/>
        </p:nvSpPr>
        <p:spPr>
          <a:xfrm>
            <a:off x="5652120" y="1448698"/>
            <a:ext cx="46634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b="1" dirty="0">
                <a:solidFill>
                  <a:srgbClr val="C00000"/>
                </a:solidFill>
              </a:rPr>
              <a:t>Goal: before or after!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02323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671BDF-6D52-7E69-CDF1-1389ADF38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40">
            <a:extLst>
              <a:ext uri="{FF2B5EF4-FFF2-40B4-BE49-F238E27FC236}">
                <a16:creationId xmlns:a16="http://schemas.microsoft.com/office/drawing/2014/main" id="{B554F5A1-AEA5-9D5C-5192-AAA9D9D132B8}"/>
              </a:ext>
            </a:extLst>
          </p:cNvPr>
          <p:cNvSpPr/>
          <p:nvPr/>
        </p:nvSpPr>
        <p:spPr>
          <a:xfrm>
            <a:off x="3339784" y="3722188"/>
            <a:ext cx="891929" cy="347609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Validation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55F1E9F6-5EBC-3E9F-2B56-56448C5A703F}"/>
              </a:ext>
            </a:extLst>
          </p:cNvPr>
          <p:cNvSpPr/>
          <p:nvPr/>
        </p:nvSpPr>
        <p:spPr>
          <a:xfrm>
            <a:off x="4968268" y="3358820"/>
            <a:ext cx="923588" cy="315633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Validation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7085ADA-7E2C-D9B6-B4EB-21D89FC227F8}"/>
              </a:ext>
            </a:extLst>
          </p:cNvPr>
          <p:cNvSpPr txBox="1"/>
          <p:nvPr/>
        </p:nvSpPr>
        <p:spPr>
          <a:xfrm>
            <a:off x="114484" y="2669714"/>
            <a:ext cx="1237673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T1's read set: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0B6903F-F836-E78E-F3C2-EFC4AC5C57F3}"/>
              </a:ext>
            </a:extLst>
          </p:cNvPr>
          <p:cNvCxnSpPr/>
          <p:nvPr/>
        </p:nvCxnSpPr>
        <p:spPr>
          <a:xfrm>
            <a:off x="0" y="4343981"/>
            <a:ext cx="9144000" cy="18071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9DA9AD58-4700-15E1-008C-28D6267A9053}"/>
              </a:ext>
            </a:extLst>
          </p:cNvPr>
          <p:cNvCxnSpPr/>
          <p:nvPr/>
        </p:nvCxnSpPr>
        <p:spPr>
          <a:xfrm>
            <a:off x="4528054" y="1313052"/>
            <a:ext cx="19943" cy="2859488"/>
          </a:xfrm>
          <a:prstGeom prst="straightConnector1">
            <a:avLst/>
          </a:prstGeom>
          <a:ln w="31750">
            <a:headEnd w="med" len="lg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4443D131-19EE-F909-27C0-7360EBF9B661}"/>
              </a:ext>
            </a:extLst>
          </p:cNvPr>
          <p:cNvSpPr txBox="1"/>
          <p:nvPr/>
        </p:nvSpPr>
        <p:spPr>
          <a:xfrm>
            <a:off x="4038451" y="4101274"/>
            <a:ext cx="104723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350" b="1" dirty="0"/>
              <a:t>Time</a:t>
            </a:r>
            <a:endParaRPr lang="en-US" sz="1350" b="1" dirty="0"/>
          </a:p>
        </p:txBody>
      </p:sp>
      <p:sp>
        <p:nvSpPr>
          <p:cNvPr id="54" name="Rounded Rectangular Callout 53">
            <a:extLst>
              <a:ext uri="{FF2B5EF4-FFF2-40B4-BE49-F238E27FC236}">
                <a16:creationId xmlns:a16="http://schemas.microsoft.com/office/drawing/2014/main" id="{C75629D2-6675-6F1C-728E-EA767F343E70}"/>
              </a:ext>
            </a:extLst>
          </p:cNvPr>
          <p:cNvSpPr/>
          <p:nvPr/>
        </p:nvSpPr>
        <p:spPr>
          <a:xfrm>
            <a:off x="7346125" y="1766011"/>
            <a:ext cx="1706103" cy="635682"/>
          </a:xfrm>
          <a:prstGeom prst="wedgeRoundRectCallout">
            <a:avLst>
              <a:gd name="adj1" fmla="val -17135"/>
              <a:gd name="adj2" fmla="val 91299"/>
              <a:gd name="adj3" fmla="val 16667"/>
            </a:avLst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tx1"/>
                </a:solidFill>
              </a:rPr>
              <a:t>T2's read set remains unchanged, thus T2 is allowed to commit</a:t>
            </a:r>
          </a:p>
        </p:txBody>
      </p:sp>
      <p:sp>
        <p:nvSpPr>
          <p:cNvPr id="55" name="Rounded Rectangular Callout 54">
            <a:extLst>
              <a:ext uri="{FF2B5EF4-FFF2-40B4-BE49-F238E27FC236}">
                <a16:creationId xmlns:a16="http://schemas.microsoft.com/office/drawing/2014/main" id="{5A1B9357-EE30-87E8-A81B-FF1355CFB06E}"/>
              </a:ext>
            </a:extLst>
          </p:cNvPr>
          <p:cNvSpPr/>
          <p:nvPr/>
        </p:nvSpPr>
        <p:spPr>
          <a:xfrm>
            <a:off x="114484" y="1387565"/>
            <a:ext cx="1941356" cy="804345"/>
          </a:xfrm>
          <a:prstGeom prst="wedgeRoundRectCallout">
            <a:avLst>
              <a:gd name="adj1" fmla="val 31809"/>
              <a:gd name="adj2" fmla="val 109325"/>
              <a:gd name="adj3" fmla="val 16667"/>
            </a:avLst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Tuple </a:t>
            </a:r>
            <a:r>
              <a:rPr lang="en-US" sz="1200" dirty="0">
                <a:solidFill>
                  <a:srgbClr val="FF0000"/>
                </a:solidFill>
              </a:rPr>
              <a:t>A</a:t>
            </a:r>
            <a:r>
              <a:rPr lang="en-US" sz="1200" dirty="0">
                <a:solidFill>
                  <a:schemeClr val="tx1"/>
                </a:solidFill>
              </a:rPr>
              <a:t> in T1's read set has been changed by T2, thus T1 must be </a:t>
            </a:r>
            <a:r>
              <a:rPr lang="en-US" sz="1200" dirty="0">
                <a:solidFill>
                  <a:srgbClr val="FF0000"/>
                </a:solidFill>
              </a:rPr>
              <a:t>aborted</a:t>
            </a:r>
            <a:r>
              <a:rPr lang="en-US" sz="1200" dirty="0">
                <a:solidFill>
                  <a:schemeClr val="tx1"/>
                </a:solidFill>
              </a:rPr>
              <a:t>.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A1093DF-9093-543D-ABF9-670FBA963ACF}"/>
              </a:ext>
            </a:extLst>
          </p:cNvPr>
          <p:cNvGrpSpPr/>
          <p:nvPr/>
        </p:nvGrpSpPr>
        <p:grpSpPr>
          <a:xfrm>
            <a:off x="2036839" y="1721237"/>
            <a:ext cx="1222344" cy="269695"/>
            <a:chOff x="2657906" y="2001271"/>
            <a:chExt cx="1629792" cy="35959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F1ED5F3-4DE1-63B4-0093-17AE7AF2480B}"/>
                </a:ext>
              </a:extLst>
            </p:cNvPr>
            <p:cNvSpPr txBox="1"/>
            <p:nvPr/>
          </p:nvSpPr>
          <p:spPr>
            <a:xfrm>
              <a:off x="3065954" y="2001271"/>
              <a:ext cx="1221744" cy="348814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1100" dirty="0"/>
                <a:t>B = A + B;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A6A284AF-0A9C-5B7E-1772-2D6E4F45619D}"/>
                </a:ext>
              </a:extLst>
            </p:cNvPr>
            <p:cNvSpPr txBox="1"/>
            <p:nvPr/>
          </p:nvSpPr>
          <p:spPr>
            <a:xfrm>
              <a:off x="2657906" y="2012050"/>
              <a:ext cx="638952" cy="3488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/>
                <a:t>T1: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E47FA71-0506-5457-9E29-5317390B2D2C}"/>
              </a:ext>
            </a:extLst>
          </p:cNvPr>
          <p:cNvGrpSpPr/>
          <p:nvPr/>
        </p:nvGrpSpPr>
        <p:grpSpPr>
          <a:xfrm>
            <a:off x="5911765" y="1726598"/>
            <a:ext cx="1349648" cy="278914"/>
            <a:chOff x="24801" y="3096195"/>
            <a:chExt cx="1685355" cy="289499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C419905E-2452-C0A8-0AD9-EB68C645500D}"/>
                </a:ext>
              </a:extLst>
            </p:cNvPr>
            <p:cNvSpPr txBox="1"/>
            <p:nvPr/>
          </p:nvSpPr>
          <p:spPr>
            <a:xfrm>
              <a:off x="456479" y="3096195"/>
              <a:ext cx="1253677" cy="28751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1200" dirty="0"/>
                <a:t>A = A * 1.1;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9C913E69-B88E-EF90-8629-CE5858D584D7}"/>
                </a:ext>
              </a:extLst>
            </p:cNvPr>
            <p:cNvSpPr txBox="1"/>
            <p:nvPr/>
          </p:nvSpPr>
          <p:spPr>
            <a:xfrm>
              <a:off x="24801" y="3098183"/>
              <a:ext cx="574828" cy="2875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/>
                <a:t>T2:</a:t>
              </a:r>
            </a:p>
          </p:txBody>
        </p:sp>
      </p:grpSp>
      <p:sp>
        <p:nvSpPr>
          <p:cNvPr id="58" name="TextBox 57">
            <a:extLst>
              <a:ext uri="{FF2B5EF4-FFF2-40B4-BE49-F238E27FC236}">
                <a16:creationId xmlns:a16="http://schemas.microsoft.com/office/drawing/2014/main" id="{0758C81B-A052-B082-E99D-325F940250F6}"/>
              </a:ext>
            </a:extLst>
          </p:cNvPr>
          <p:cNvSpPr txBox="1"/>
          <p:nvPr/>
        </p:nvSpPr>
        <p:spPr>
          <a:xfrm>
            <a:off x="114485" y="3158340"/>
            <a:ext cx="1297238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T1's write set: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22FB1AE6-8646-6515-2331-36DF11443578}"/>
              </a:ext>
            </a:extLst>
          </p:cNvPr>
          <p:cNvSpPr txBox="1"/>
          <p:nvPr/>
        </p:nvSpPr>
        <p:spPr>
          <a:xfrm>
            <a:off x="6580321" y="2721829"/>
            <a:ext cx="1184603" cy="30008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1350" dirty="0"/>
              <a:t>T2's read set: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3CAC97E1-A87F-95ED-DA9A-91E38ECA6E0F}"/>
              </a:ext>
            </a:extLst>
          </p:cNvPr>
          <p:cNvSpPr txBox="1"/>
          <p:nvPr/>
        </p:nvSpPr>
        <p:spPr>
          <a:xfrm>
            <a:off x="6597140" y="3197632"/>
            <a:ext cx="1503251" cy="30008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CN" sz="1350" dirty="0"/>
              <a:t>T2's write set: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82629958-0537-10E3-89A8-92B66811B669}"/>
              </a:ext>
            </a:extLst>
          </p:cNvPr>
          <p:cNvSpPr txBox="1"/>
          <p:nvPr/>
        </p:nvSpPr>
        <p:spPr>
          <a:xfrm>
            <a:off x="3329140" y="2725981"/>
            <a:ext cx="904685" cy="30008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350" dirty="0"/>
              <a:t>R(A);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B3B73090-45F9-746A-BBD5-302DF3F5B0E6}"/>
              </a:ext>
            </a:extLst>
          </p:cNvPr>
          <p:cNvSpPr txBox="1"/>
          <p:nvPr/>
        </p:nvSpPr>
        <p:spPr>
          <a:xfrm>
            <a:off x="4961544" y="2714005"/>
            <a:ext cx="934256" cy="30008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350"/>
              <a:t>R(A);</a:t>
            </a:r>
            <a:endParaRPr lang="en-US" sz="1350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0DB916A7-23ED-4E7E-8E5F-27D7D126A40E}"/>
              </a:ext>
            </a:extLst>
          </p:cNvPr>
          <p:cNvSpPr txBox="1"/>
          <p:nvPr/>
        </p:nvSpPr>
        <p:spPr>
          <a:xfrm>
            <a:off x="3333058" y="3034581"/>
            <a:ext cx="900767" cy="30008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350" dirty="0"/>
              <a:t>R(B);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E6E3164-3B26-8D88-F4E2-C79BA1AFFBFF}"/>
              </a:ext>
            </a:extLst>
          </p:cNvPr>
          <p:cNvSpPr/>
          <p:nvPr/>
        </p:nvSpPr>
        <p:spPr>
          <a:xfrm>
            <a:off x="1263497" y="2665447"/>
            <a:ext cx="680448" cy="36742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A (100)</a:t>
            </a: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5372B9CE-9BA4-8A2C-858B-4574419D77B5}"/>
              </a:ext>
            </a:extLst>
          </p:cNvPr>
          <p:cNvSpPr/>
          <p:nvPr/>
        </p:nvSpPr>
        <p:spPr>
          <a:xfrm>
            <a:off x="2011650" y="2669230"/>
            <a:ext cx="692474" cy="36742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B (100)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528B4B56-37D7-5342-9EF0-2D0F73018453}"/>
              </a:ext>
            </a:extLst>
          </p:cNvPr>
          <p:cNvSpPr/>
          <p:nvPr/>
        </p:nvSpPr>
        <p:spPr>
          <a:xfrm>
            <a:off x="1259632" y="3137256"/>
            <a:ext cx="684312" cy="36742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/>
              <a:t>B (200)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1A90AA89-7975-373F-DA5C-628FDD1B6309}"/>
              </a:ext>
            </a:extLst>
          </p:cNvPr>
          <p:cNvSpPr/>
          <p:nvPr/>
        </p:nvSpPr>
        <p:spPr>
          <a:xfrm>
            <a:off x="7739520" y="2669230"/>
            <a:ext cx="738161" cy="36742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A (100)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754388F3-1032-B69D-DF72-F5A4C0F334A6}"/>
              </a:ext>
            </a:extLst>
          </p:cNvPr>
          <p:cNvSpPr txBox="1"/>
          <p:nvPr/>
        </p:nvSpPr>
        <p:spPr>
          <a:xfrm>
            <a:off x="3327028" y="2411921"/>
            <a:ext cx="904685" cy="30008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350" dirty="0"/>
              <a:t>BEGIN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7A758FE8-27C3-7612-3522-37BBE76BE139}"/>
              </a:ext>
            </a:extLst>
          </p:cNvPr>
          <p:cNvSpPr txBox="1"/>
          <p:nvPr/>
        </p:nvSpPr>
        <p:spPr>
          <a:xfrm>
            <a:off x="4957600" y="2411553"/>
            <a:ext cx="934256" cy="30008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350" dirty="0"/>
              <a:t>BEGIN</a:t>
            </a:r>
          </a:p>
        </p:txBody>
      </p:sp>
      <p:graphicFrame>
        <p:nvGraphicFramePr>
          <p:cNvPr id="82" name="Table 81">
            <a:extLst>
              <a:ext uri="{FF2B5EF4-FFF2-40B4-BE49-F238E27FC236}">
                <a16:creationId xmlns:a16="http://schemas.microsoft.com/office/drawing/2014/main" id="{1FD379F1-6D4F-1E49-CC19-F315D63CF1EB}"/>
              </a:ext>
            </a:extLst>
          </p:cNvPr>
          <p:cNvGraphicFramePr>
            <a:graphicFrameLocks noGrp="1"/>
          </p:cNvGraphicFramePr>
          <p:nvPr/>
        </p:nvGraphicFramePr>
        <p:xfrm>
          <a:off x="4020578" y="4490912"/>
          <a:ext cx="1127486" cy="838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3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37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ID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Value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A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100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B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100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85" name="Rectangle 84">
            <a:extLst>
              <a:ext uri="{FF2B5EF4-FFF2-40B4-BE49-F238E27FC236}">
                <a16:creationId xmlns:a16="http://schemas.microsoft.com/office/drawing/2014/main" id="{E4D5AD2E-3ECD-B7FF-2947-EC623887ECF9}"/>
              </a:ext>
            </a:extLst>
          </p:cNvPr>
          <p:cNvSpPr/>
          <p:nvPr/>
        </p:nvSpPr>
        <p:spPr>
          <a:xfrm>
            <a:off x="3335517" y="3718874"/>
            <a:ext cx="891929" cy="347609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>
                <a:solidFill>
                  <a:schemeClr val="tx1"/>
                </a:solidFill>
              </a:rPr>
              <a:t>Abort</a:t>
            </a:r>
          </a:p>
        </p:txBody>
      </p:sp>
      <p:graphicFrame>
        <p:nvGraphicFramePr>
          <p:cNvPr id="61" name="Table 60">
            <a:extLst>
              <a:ext uri="{FF2B5EF4-FFF2-40B4-BE49-F238E27FC236}">
                <a16:creationId xmlns:a16="http://schemas.microsoft.com/office/drawing/2014/main" id="{332AA0C5-A263-C1FC-17A3-782C24979BC4}"/>
              </a:ext>
            </a:extLst>
          </p:cNvPr>
          <p:cNvGraphicFramePr>
            <a:graphicFrameLocks noGrp="1"/>
          </p:cNvGraphicFramePr>
          <p:nvPr/>
        </p:nvGraphicFramePr>
        <p:xfrm>
          <a:off x="4016959" y="4483768"/>
          <a:ext cx="1127486" cy="838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37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37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ID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Value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A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FF0000"/>
                          </a:solidFill>
                        </a:rPr>
                        <a:t>110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B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/>
                        <a:t>100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7" name="Rectangle 76">
            <a:extLst>
              <a:ext uri="{FF2B5EF4-FFF2-40B4-BE49-F238E27FC236}">
                <a16:creationId xmlns:a16="http://schemas.microsoft.com/office/drawing/2014/main" id="{847F2B87-E202-EC34-05F7-5C4B01D56DF3}"/>
              </a:ext>
            </a:extLst>
          </p:cNvPr>
          <p:cNvSpPr/>
          <p:nvPr/>
        </p:nvSpPr>
        <p:spPr>
          <a:xfrm>
            <a:off x="7741963" y="3144728"/>
            <a:ext cx="734661" cy="367422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A (110)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33DBED2B-2EC6-AA3F-2278-AFCFAE19CE7F}"/>
              </a:ext>
            </a:extLst>
          </p:cNvPr>
          <p:cNvSpPr/>
          <p:nvPr/>
        </p:nvSpPr>
        <p:spPr>
          <a:xfrm>
            <a:off x="3259184" y="1471080"/>
            <a:ext cx="1030149" cy="75680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/>
              <a:t>Thread1</a:t>
            </a:r>
            <a:endParaRPr lang="en-US" sz="1350" dirty="0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4BB42DD1-D1E3-2F49-B975-00F12DA189F9}"/>
              </a:ext>
            </a:extLst>
          </p:cNvPr>
          <p:cNvSpPr/>
          <p:nvPr/>
        </p:nvSpPr>
        <p:spPr>
          <a:xfrm>
            <a:off x="4778936" y="1478862"/>
            <a:ext cx="1132828" cy="75680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/>
              <a:t>Thread2</a:t>
            </a:r>
            <a:endParaRPr lang="en-US" sz="1350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18DDE87A-2528-7916-9B45-876161E820AC}"/>
              </a:ext>
            </a:extLst>
          </p:cNvPr>
          <p:cNvSpPr txBox="1"/>
          <p:nvPr/>
        </p:nvSpPr>
        <p:spPr>
          <a:xfrm>
            <a:off x="3339783" y="3350587"/>
            <a:ext cx="900767" cy="30008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350" dirty="0"/>
              <a:t>W(B);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84A15FC4-7D68-7626-4568-ABF2FBCE1415}"/>
              </a:ext>
            </a:extLst>
          </p:cNvPr>
          <p:cNvSpPr txBox="1"/>
          <p:nvPr/>
        </p:nvSpPr>
        <p:spPr>
          <a:xfrm>
            <a:off x="4968269" y="3030007"/>
            <a:ext cx="934256" cy="30008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350" dirty="0"/>
              <a:t>W(A);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32366374-A392-AA1D-5483-20FA3BB4B0C5}"/>
              </a:ext>
            </a:extLst>
          </p:cNvPr>
          <p:cNvSpPr txBox="1"/>
          <p:nvPr/>
        </p:nvSpPr>
        <p:spPr>
          <a:xfrm>
            <a:off x="2682419" y="4415929"/>
            <a:ext cx="140549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350" b="1" dirty="0"/>
              <a:t>Database </a:t>
            </a:r>
          </a:p>
          <a:p>
            <a:pPr algn="ctr"/>
            <a:r>
              <a:rPr lang="en-US" altLang="zh-CN" sz="1350" b="1" dirty="0"/>
              <a:t>storage</a:t>
            </a:r>
            <a:endParaRPr lang="en-US" sz="1350" b="1" dirty="0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0D35775F-6D6A-1FED-10CB-D6DF6EA359FA}"/>
              </a:ext>
            </a:extLst>
          </p:cNvPr>
          <p:cNvSpPr/>
          <p:nvPr/>
        </p:nvSpPr>
        <p:spPr>
          <a:xfrm>
            <a:off x="4968269" y="3356421"/>
            <a:ext cx="923588" cy="315633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Commit</a:t>
            </a: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BABFF1C5-67C9-FC63-3A55-FC00DDE38AF5}"/>
              </a:ext>
            </a:extLst>
          </p:cNvPr>
          <p:cNvSpPr/>
          <p:nvPr/>
        </p:nvSpPr>
        <p:spPr>
          <a:xfrm>
            <a:off x="114484" y="2377503"/>
            <a:ext cx="2640290" cy="1250083"/>
          </a:xfrm>
          <a:prstGeom prst="round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E71ABAD1-5C29-E175-6262-DD8EB0393C9F}"/>
              </a:ext>
            </a:extLst>
          </p:cNvPr>
          <p:cNvSpPr txBox="1"/>
          <p:nvPr/>
        </p:nvSpPr>
        <p:spPr>
          <a:xfrm>
            <a:off x="774738" y="3667255"/>
            <a:ext cx="140549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350" b="1" dirty="0"/>
              <a:t>Thread-local memory</a:t>
            </a:r>
            <a:endParaRPr lang="en-US" sz="1350" b="1" dirty="0"/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BB469E08-995C-63A6-75CA-46945AEAE9B7}"/>
              </a:ext>
            </a:extLst>
          </p:cNvPr>
          <p:cNvSpPr txBox="1"/>
          <p:nvPr/>
        </p:nvSpPr>
        <p:spPr>
          <a:xfrm>
            <a:off x="7072192" y="3742933"/>
            <a:ext cx="140549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350" b="1" dirty="0"/>
              <a:t>Thread-local memory</a:t>
            </a:r>
            <a:endParaRPr lang="en-US" sz="1350" b="1" dirty="0"/>
          </a:p>
        </p:txBody>
      </p:sp>
      <p:sp>
        <p:nvSpPr>
          <p:cNvPr id="89" name="Rounded Rectangle 88">
            <a:extLst>
              <a:ext uri="{FF2B5EF4-FFF2-40B4-BE49-F238E27FC236}">
                <a16:creationId xmlns:a16="http://schemas.microsoft.com/office/drawing/2014/main" id="{CC11D401-A39C-1817-5B50-6451B26FFA50}"/>
              </a:ext>
            </a:extLst>
          </p:cNvPr>
          <p:cNvSpPr/>
          <p:nvPr/>
        </p:nvSpPr>
        <p:spPr>
          <a:xfrm>
            <a:off x="6497648" y="2424370"/>
            <a:ext cx="2554580" cy="1250083"/>
          </a:xfrm>
          <a:prstGeom prst="round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BE36BCEB-843F-84CD-F8E6-715AECD80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Put it all together: OCC in an example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82666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16 4.81481E-6 L -0.33763 0.30578 " pathEditMode="fixed" rAng="0" ptsTypes="AA">
                                      <p:cBhvr>
                                        <p:cTn id="68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523" y="15278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67"/>
                                            </p:cond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35" presetClass="emph" presetSubtype="0" repeatCount="2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31" grpId="0"/>
      <p:bldP spid="44" grpId="0"/>
      <p:bldP spid="54" grpId="0" animBg="1"/>
      <p:bldP spid="54" grpId="1" animBg="1"/>
      <p:bldP spid="55" grpId="0" animBg="1"/>
      <p:bldP spid="55" grpId="1" animBg="1"/>
      <p:bldP spid="58" grpId="0"/>
      <p:bldP spid="59" grpId="0"/>
      <p:bldP spid="60" grpId="0"/>
      <p:bldP spid="62" grpId="0" animBg="1"/>
      <p:bldP spid="64" grpId="0" animBg="1"/>
      <p:bldP spid="65" grpId="0" animBg="1"/>
      <p:bldP spid="5" grpId="0" animBg="1"/>
      <p:bldP spid="5" grpId="1" animBg="1"/>
      <p:bldP spid="73" grpId="0" animBg="1"/>
      <p:bldP spid="74" grpId="0" animBg="1"/>
      <p:bldP spid="76" grpId="0" animBg="1"/>
      <p:bldP spid="80" grpId="0" animBg="1"/>
      <p:bldP spid="81" grpId="0" animBg="1"/>
      <p:bldP spid="85" grpId="0" animBg="1"/>
      <p:bldP spid="77" grpId="0" animBg="1"/>
      <p:bldP spid="77" grpId="1" animBg="1"/>
      <p:bldP spid="66" grpId="0" animBg="1"/>
      <p:bldP spid="72" grpId="0" animBg="1"/>
      <p:bldP spid="79" grpId="0" animBg="1"/>
      <p:bldP spid="30" grpId="0" animBg="1"/>
      <p:bldP spid="84" grpId="0"/>
      <p:bldP spid="84" grpId="1"/>
      <p:bldP spid="88" grpId="0"/>
      <p:bldP spid="88" grpId="1"/>
      <p:bldP spid="8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42CE23A-18FB-14A7-B935-05DA6FD1D5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OCC Advantages (Using system model to analyze)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50B2222-7144-E2D8-5122-D67A080186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356826"/>
          </a:xfrm>
        </p:spPr>
        <p:txBody>
          <a:bodyPr/>
          <a:lstStyle/>
          <a:p>
            <a:r>
              <a:rPr kumimoji="1" lang="en-US" altLang="zh-CN" dirty="0"/>
              <a:t>Use reads more than writes (for each read-only data access) </a:t>
            </a:r>
          </a:p>
          <a:p>
            <a:pPr lvl="1"/>
            <a:r>
              <a:rPr kumimoji="1" lang="en-US" altLang="zh-CN" dirty="0"/>
              <a:t>OCC (in the optimal case, i.e., no abort) </a:t>
            </a:r>
          </a:p>
          <a:p>
            <a:pPr lvl="2"/>
            <a:r>
              <a:rPr kumimoji="1" lang="en-US" altLang="zh-CN" dirty="0">
                <a:highlight>
                  <a:srgbClr val="FFFF00"/>
                </a:highlight>
              </a:rPr>
              <a:t>1 read to read the data value </a:t>
            </a:r>
          </a:p>
          <a:p>
            <a:pPr lvl="2"/>
            <a:r>
              <a:rPr kumimoji="1" lang="en-US" altLang="zh-CN" dirty="0"/>
              <a:t>1 read to validate whether the value has been changed or not  (as well as locked)</a:t>
            </a:r>
          </a:p>
          <a:p>
            <a:pPr lvl="1"/>
            <a:r>
              <a:rPr kumimoji="1" lang="en-US" altLang="zh-CN" dirty="0"/>
              <a:t>2PL </a:t>
            </a:r>
          </a:p>
          <a:p>
            <a:pPr lvl="2"/>
            <a:r>
              <a:rPr kumimoji="1" lang="en-US" altLang="zh-CN" dirty="0"/>
              <a:t>1 operation to acquire the lock (typically an atomic CAS) </a:t>
            </a:r>
          </a:p>
          <a:p>
            <a:pPr lvl="2"/>
            <a:r>
              <a:rPr kumimoji="1" lang="en-US" altLang="zh-CN" dirty="0">
                <a:highlight>
                  <a:srgbClr val="FFFF00"/>
                </a:highlight>
              </a:rPr>
              <a:t>1 read to read the data value </a:t>
            </a:r>
          </a:p>
          <a:p>
            <a:pPr lvl="2"/>
            <a:r>
              <a:rPr kumimoji="1" lang="en-US" altLang="zh-CN" dirty="0"/>
              <a:t>1 write to release the lock </a:t>
            </a:r>
          </a:p>
          <a:p>
            <a:pPr lvl="3"/>
            <a:r>
              <a:rPr kumimoji="1" lang="en-US" altLang="zh-CN" dirty="0"/>
              <a:t>A single CPU write is atomic, no need to do the atomic CAS</a:t>
            </a:r>
          </a:p>
          <a:p>
            <a:r>
              <a:rPr kumimoji="1" lang="en-US" altLang="zh-CN" dirty="0"/>
              <a:t>Locking is costly especially compared to reads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CF4216E-479A-A6EA-B4FC-E74D2C3B92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2866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Review: locking (Spin Lock) using Compare-and-swap</a:t>
            </a:r>
            <a:endParaRPr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457200" y="1345332"/>
            <a:ext cx="8435280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dirty="0">
                <a:latin typeface="Consolas" panose="020B0609020204030204" pitchFamily="49" charset="0"/>
              </a:rPr>
              <a:t>1 </a:t>
            </a:r>
            <a:r>
              <a:rPr lang="en-US" altLang="zh-CN" sz="1600" dirty="0" err="1">
                <a:latin typeface="Consolas" panose="020B0609020204030204" pitchFamily="49" charset="0"/>
              </a:rPr>
              <a:t>typedef</a:t>
            </a:r>
            <a:r>
              <a:rPr lang="en-US" altLang="zh-CN" sz="1600" dirty="0">
                <a:latin typeface="Consolas" panose="020B0609020204030204" pitchFamily="49" charset="0"/>
              </a:rPr>
              <a:t> </a:t>
            </a:r>
            <a:r>
              <a:rPr lang="en-US" altLang="zh-CN" sz="1600" dirty="0" err="1">
                <a:latin typeface="Consolas" panose="020B0609020204030204" pitchFamily="49" charset="0"/>
              </a:rPr>
              <a:t>struct</a:t>
            </a:r>
            <a:r>
              <a:rPr lang="en-US" altLang="zh-CN" sz="1600" dirty="0">
                <a:latin typeface="Consolas" panose="020B0609020204030204" pitchFamily="49" charset="0"/>
              </a:rPr>
              <a:t> __</a:t>
            </a:r>
            <a:r>
              <a:rPr lang="en-US" altLang="zh-CN" sz="1600" dirty="0" err="1">
                <a:latin typeface="Consolas" panose="020B0609020204030204" pitchFamily="49" charset="0"/>
              </a:rPr>
              <a:t>lock_t</a:t>
            </a:r>
            <a:r>
              <a:rPr lang="en-US" altLang="zh-CN" sz="1600" dirty="0">
                <a:latin typeface="Consolas" panose="020B0609020204030204" pitchFamily="49" charset="0"/>
              </a:rPr>
              <a:t> {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2     </a:t>
            </a:r>
            <a:r>
              <a:rPr lang="en-US" altLang="zh-CN" sz="1600" dirty="0" err="1">
                <a:latin typeface="Consolas" panose="020B0609020204030204" pitchFamily="49" charset="0"/>
              </a:rPr>
              <a:t>int</a:t>
            </a:r>
            <a:r>
              <a:rPr lang="en-US" altLang="zh-CN" sz="1600" dirty="0">
                <a:latin typeface="Consolas" panose="020B0609020204030204" pitchFamily="49" charset="0"/>
              </a:rPr>
              <a:t> flag;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3 } </a:t>
            </a:r>
            <a:r>
              <a:rPr lang="en-US" altLang="zh-CN" sz="1600" dirty="0" err="1">
                <a:latin typeface="Consolas" panose="020B0609020204030204" pitchFamily="49" charset="0"/>
              </a:rPr>
              <a:t>lock_t</a:t>
            </a:r>
            <a:r>
              <a:rPr lang="en-US" altLang="zh-CN" sz="1600" dirty="0"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4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5 void </a:t>
            </a:r>
            <a:r>
              <a:rPr lang="en-US" altLang="zh-CN" sz="1600" b="1" dirty="0" err="1">
                <a:solidFill>
                  <a:srgbClr val="0096FF"/>
                </a:solidFill>
                <a:latin typeface="Consolas" panose="020B0609020204030204" pitchFamily="49" charset="0"/>
              </a:rPr>
              <a:t>init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dirty="0" err="1">
                <a:latin typeface="Consolas" panose="020B0609020204030204" pitchFamily="49" charset="0"/>
              </a:rPr>
              <a:t>lock_t</a:t>
            </a:r>
            <a:r>
              <a:rPr lang="en-US" altLang="zh-CN" sz="1600" dirty="0">
                <a:latin typeface="Consolas" panose="020B0609020204030204" pitchFamily="49" charset="0"/>
              </a:rPr>
              <a:t> *lock) {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6     </a:t>
            </a:r>
            <a:r>
              <a:rPr lang="en-US" altLang="zh-CN" sz="1600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</a:rPr>
              <a:t>// 0 indicates that lock is available, 1 that it is held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7     lock-&gt;flag = 0;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8 }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9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10 void </a:t>
            </a:r>
            <a:r>
              <a:rPr lang="en-US" altLang="zh-CN" sz="1600" b="1" dirty="0">
                <a:solidFill>
                  <a:srgbClr val="0096FF"/>
                </a:solidFill>
                <a:latin typeface="Consolas" panose="020B0609020204030204" pitchFamily="49" charset="0"/>
              </a:rPr>
              <a:t>lock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dirty="0" err="1">
                <a:latin typeface="Consolas" panose="020B0609020204030204" pitchFamily="49" charset="0"/>
              </a:rPr>
              <a:t>lock_t</a:t>
            </a:r>
            <a:r>
              <a:rPr lang="en-US" altLang="zh-CN" sz="1600" dirty="0">
                <a:latin typeface="Consolas" panose="020B0609020204030204" pitchFamily="49" charset="0"/>
              </a:rPr>
              <a:t> *lock) {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11     while (</a:t>
            </a:r>
            <a:r>
              <a:rPr lang="en-US" altLang="zh-CN" sz="1600" dirty="0" err="1">
                <a:solidFill>
                  <a:srgbClr val="FF2600"/>
                </a:solidFill>
                <a:latin typeface="Consolas" panose="020B0609020204030204" pitchFamily="49" charset="0"/>
              </a:rPr>
              <a:t>CompareAndSwap</a:t>
            </a:r>
            <a:r>
              <a:rPr lang="en-US" altLang="zh-CN" sz="1600" dirty="0">
                <a:latin typeface="Consolas" panose="020B0609020204030204" pitchFamily="49" charset="0"/>
              </a:rPr>
              <a:t>(&amp;lock-&gt;flag, 0, 1) == 1)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12     ; </a:t>
            </a:r>
            <a:r>
              <a:rPr lang="en-US" altLang="zh-CN" sz="1600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</a:rPr>
              <a:t>// spin-wait (do nothing)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13 }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14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15 void </a:t>
            </a:r>
            <a:r>
              <a:rPr lang="en-US" altLang="zh-CN" sz="1600" b="1" dirty="0">
                <a:solidFill>
                  <a:srgbClr val="0096FF"/>
                </a:solidFill>
                <a:latin typeface="Consolas" panose="020B0609020204030204" pitchFamily="49" charset="0"/>
              </a:rPr>
              <a:t>unlock</a:t>
            </a:r>
            <a:r>
              <a:rPr lang="en-US" altLang="zh-CN" sz="1600" dirty="0">
                <a:latin typeface="Consolas" panose="020B0609020204030204" pitchFamily="49" charset="0"/>
              </a:rPr>
              <a:t>(</a:t>
            </a:r>
            <a:r>
              <a:rPr lang="en-US" altLang="zh-CN" sz="1600" dirty="0" err="1">
                <a:latin typeface="Consolas" panose="020B0609020204030204" pitchFamily="49" charset="0"/>
              </a:rPr>
              <a:t>lock_t</a:t>
            </a:r>
            <a:r>
              <a:rPr lang="en-US" altLang="zh-CN" sz="1600" dirty="0">
                <a:latin typeface="Consolas" panose="020B0609020204030204" pitchFamily="49" charset="0"/>
              </a:rPr>
              <a:t> *lock) {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16     lock-&gt;flag = 0;</a:t>
            </a:r>
          </a:p>
          <a:p>
            <a:r>
              <a:rPr lang="en-US" altLang="zh-CN" sz="1600" dirty="0">
                <a:latin typeface="Consolas" panose="020B0609020204030204" pitchFamily="49" charset="0"/>
              </a:rPr>
              <a:t>17 }</a:t>
            </a:r>
            <a:endParaRPr lang="zh-CN" altLang="en-US" sz="4400" dirty="0">
              <a:latin typeface="Consolas" panose="020B0609020204030204" pitchFamily="49" charset="0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323528" y="3577580"/>
            <a:ext cx="6696744" cy="1008112"/>
          </a:xfrm>
          <a:prstGeom prst="roundRect">
            <a:avLst>
              <a:gd name="adj" fmla="val 0"/>
            </a:avLst>
          </a:prstGeom>
          <a:noFill/>
          <a:ln>
            <a:solidFill>
              <a:srgbClr val="009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圆角矩形 4">
            <a:extLst>
              <a:ext uri="{FF2B5EF4-FFF2-40B4-BE49-F238E27FC236}">
                <a16:creationId xmlns:a16="http://schemas.microsoft.com/office/drawing/2014/main" id="{7997D8A1-0017-0B3E-4103-06B074E9BFD0}"/>
              </a:ext>
            </a:extLst>
          </p:cNvPr>
          <p:cNvSpPr/>
          <p:nvPr/>
        </p:nvSpPr>
        <p:spPr>
          <a:xfrm>
            <a:off x="323528" y="5017740"/>
            <a:ext cx="6696744" cy="288032"/>
          </a:xfrm>
          <a:prstGeom prst="roundRect">
            <a:avLst>
              <a:gd name="adj" fmla="val 0"/>
            </a:avLst>
          </a:prstGeom>
          <a:noFill/>
          <a:ln>
            <a:solidFill>
              <a:srgbClr val="0096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09468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2F38950-43F2-CD8C-D1DC-C77C3CC20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Atomic operations are costly for spin lock</a:t>
            </a:r>
            <a:endParaRPr kumimoji="1" lang="zh-CN" altLang="en-US" dirty="0"/>
          </a:p>
        </p:txBody>
      </p:sp>
      <p:pic>
        <p:nvPicPr>
          <p:cNvPr id="6" name="内容占位符 5">
            <a:extLst>
              <a:ext uri="{FF2B5EF4-FFF2-40B4-BE49-F238E27FC236}">
                <a16:creationId xmlns:a16="http://schemas.microsoft.com/office/drawing/2014/main" id="{AF115A55-23CB-7A92-C2D1-4990A3183D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4119" y="966381"/>
            <a:ext cx="6314317" cy="4835210"/>
          </a:xfrm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6A1BBCE-DEEC-FD03-603D-77F3188FA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</a:t>
            </a:fld>
            <a:endParaRPr lang="zh-CN" altLang="en-US"/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BB6CE207-C42A-DBC8-D32B-1ED9A2DD8F34}"/>
              </a:ext>
            </a:extLst>
          </p:cNvPr>
          <p:cNvSpPr/>
          <p:nvPr/>
        </p:nvSpPr>
        <p:spPr>
          <a:xfrm>
            <a:off x="2195736" y="2425452"/>
            <a:ext cx="1800200" cy="432048"/>
          </a:xfrm>
          <a:prstGeom prst="ellipse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C00000"/>
              </a:solidFill>
            </a:endParaRPr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CB077B7E-C80E-C91D-E38E-1971933F5FE1}"/>
              </a:ext>
            </a:extLst>
          </p:cNvPr>
          <p:cNvSpPr/>
          <p:nvPr/>
        </p:nvSpPr>
        <p:spPr>
          <a:xfrm>
            <a:off x="2256981" y="3780478"/>
            <a:ext cx="1800200" cy="432048"/>
          </a:xfrm>
          <a:prstGeom prst="ellipse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63982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919FF8-903B-9A4F-B6B0-ADC1C72661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OCC's Problem: False Aborts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6E19DFB-A90C-F243-8420-5C9F4D3D41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Some transactions aborted by OCC could have been allowed to commit without causing an </a:t>
            </a:r>
            <a:r>
              <a:rPr lang="en-US" altLang="zh-CN" dirty="0" err="1"/>
              <a:t>unserializable</a:t>
            </a:r>
            <a:r>
              <a:rPr lang="en-US" altLang="zh-CN" dirty="0"/>
              <a:t> schedule</a:t>
            </a:r>
          </a:p>
          <a:p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3B5523D-B579-D548-8802-2323F7FE2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</a:t>
            </a:fld>
            <a:endParaRPr lang="zh-CN" altLang="en-US"/>
          </a:p>
        </p:txBody>
      </p:sp>
      <p:grpSp>
        <p:nvGrpSpPr>
          <p:cNvPr id="5" name="Group 24">
            <a:extLst>
              <a:ext uri="{FF2B5EF4-FFF2-40B4-BE49-F238E27FC236}">
                <a16:creationId xmlns:a16="http://schemas.microsoft.com/office/drawing/2014/main" id="{2C4842BC-A41E-6144-A962-2F45A5BA96EB}"/>
              </a:ext>
            </a:extLst>
          </p:cNvPr>
          <p:cNvGrpSpPr/>
          <p:nvPr/>
        </p:nvGrpSpPr>
        <p:grpSpPr>
          <a:xfrm>
            <a:off x="2267744" y="2632071"/>
            <a:ext cx="5295106" cy="2415436"/>
            <a:chOff x="2621742" y="1753375"/>
            <a:chExt cx="7060141" cy="3220581"/>
          </a:xfrm>
        </p:grpSpPr>
        <p:sp>
          <p:nvSpPr>
            <p:cNvPr id="6" name="Rectangle 25">
              <a:extLst>
                <a:ext uri="{FF2B5EF4-FFF2-40B4-BE49-F238E27FC236}">
                  <a16:creationId xmlns:a16="http://schemas.microsoft.com/office/drawing/2014/main" id="{5B000AF4-504C-9043-A458-0292DB145C7F}"/>
                </a:ext>
              </a:extLst>
            </p:cNvPr>
            <p:cNvSpPr/>
            <p:nvPr/>
          </p:nvSpPr>
          <p:spPr>
            <a:xfrm>
              <a:off x="4453044" y="4594584"/>
              <a:ext cx="1189239" cy="379372"/>
            </a:xfrm>
            <a:prstGeom prst="rect">
              <a:avLst/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35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Abort</a:t>
              </a:r>
            </a:p>
          </p:txBody>
        </p:sp>
        <p:grpSp>
          <p:nvGrpSpPr>
            <p:cNvPr id="7" name="Group 28">
              <a:extLst>
                <a:ext uri="{FF2B5EF4-FFF2-40B4-BE49-F238E27FC236}">
                  <a16:creationId xmlns:a16="http://schemas.microsoft.com/office/drawing/2014/main" id="{C0A8B666-03F8-DE49-A45B-3406D2DFD2A6}"/>
                </a:ext>
              </a:extLst>
            </p:cNvPr>
            <p:cNvGrpSpPr/>
            <p:nvPr/>
          </p:nvGrpSpPr>
          <p:grpSpPr>
            <a:xfrm>
              <a:off x="2621742" y="1924759"/>
              <a:ext cx="1690277" cy="400109"/>
              <a:chOff x="2563863" y="2012050"/>
              <a:chExt cx="1690277" cy="400109"/>
            </a:xfrm>
          </p:grpSpPr>
          <p:sp>
            <p:nvSpPr>
              <p:cNvPr id="21" name="TextBox 42">
                <a:extLst>
                  <a:ext uri="{FF2B5EF4-FFF2-40B4-BE49-F238E27FC236}">
                    <a16:creationId xmlns:a16="http://schemas.microsoft.com/office/drawing/2014/main" id="{6559E1F4-66D1-8848-B191-9241ED63234C}"/>
                  </a:ext>
                </a:extLst>
              </p:cNvPr>
              <p:cNvSpPr txBox="1"/>
              <p:nvPr/>
            </p:nvSpPr>
            <p:spPr>
              <a:xfrm>
                <a:off x="3032395" y="2031920"/>
                <a:ext cx="1221745" cy="369332"/>
              </a:xfrm>
              <a:prstGeom prst="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B = A + B;</a:t>
                </a:r>
              </a:p>
            </p:txBody>
          </p:sp>
          <p:sp>
            <p:nvSpPr>
              <p:cNvPr id="22" name="TextBox 43">
                <a:extLst>
                  <a:ext uri="{FF2B5EF4-FFF2-40B4-BE49-F238E27FC236}">
                    <a16:creationId xmlns:a16="http://schemas.microsoft.com/office/drawing/2014/main" id="{329D6E2B-0FCB-8C47-A8B6-9EC388C0796D}"/>
                  </a:ext>
                </a:extLst>
              </p:cNvPr>
              <p:cNvSpPr txBox="1"/>
              <p:nvPr/>
            </p:nvSpPr>
            <p:spPr>
              <a:xfrm>
                <a:off x="2563863" y="2012050"/>
                <a:ext cx="638952" cy="4001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35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T1:</a:t>
                </a:r>
              </a:p>
            </p:txBody>
          </p:sp>
        </p:grpSp>
        <p:grpSp>
          <p:nvGrpSpPr>
            <p:cNvPr id="8" name="Group 29">
              <a:extLst>
                <a:ext uri="{FF2B5EF4-FFF2-40B4-BE49-F238E27FC236}">
                  <a16:creationId xmlns:a16="http://schemas.microsoft.com/office/drawing/2014/main" id="{B83FF484-11FF-A04C-9B62-26CD9E98FFC2}"/>
                </a:ext>
              </a:extLst>
            </p:cNvPr>
            <p:cNvGrpSpPr/>
            <p:nvPr/>
          </p:nvGrpSpPr>
          <p:grpSpPr>
            <a:xfrm>
              <a:off x="7882353" y="1921128"/>
              <a:ext cx="1799530" cy="402663"/>
              <a:chOff x="24801" y="3096195"/>
              <a:chExt cx="1685355" cy="313458"/>
            </a:xfrm>
          </p:grpSpPr>
          <p:sp>
            <p:nvSpPr>
              <p:cNvPr id="19" name="TextBox 40">
                <a:extLst>
                  <a:ext uri="{FF2B5EF4-FFF2-40B4-BE49-F238E27FC236}">
                    <a16:creationId xmlns:a16="http://schemas.microsoft.com/office/drawing/2014/main" id="{026558AF-184C-924C-906E-6C9A0A89D977}"/>
                  </a:ext>
                </a:extLst>
              </p:cNvPr>
              <p:cNvSpPr txBox="1"/>
              <p:nvPr/>
            </p:nvSpPr>
            <p:spPr>
              <a:xfrm>
                <a:off x="456479" y="3096195"/>
                <a:ext cx="1253677" cy="287511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>
                    <a:latin typeface="Arial" panose="020B0604020202020204" pitchFamily="34" charset="0"/>
                    <a:cs typeface="Arial" panose="020B0604020202020204" pitchFamily="34" charset="0"/>
                  </a:rPr>
                  <a:t>A = A * 1.1;</a:t>
                </a:r>
              </a:p>
            </p:txBody>
          </p:sp>
          <p:sp>
            <p:nvSpPr>
              <p:cNvPr id="20" name="TextBox 41">
                <a:extLst>
                  <a:ext uri="{FF2B5EF4-FFF2-40B4-BE49-F238E27FC236}">
                    <a16:creationId xmlns:a16="http://schemas.microsoft.com/office/drawing/2014/main" id="{5B7043C0-B32B-0D4D-B136-12020D982821}"/>
                  </a:ext>
                </a:extLst>
              </p:cNvPr>
              <p:cNvSpPr txBox="1"/>
              <p:nvPr/>
            </p:nvSpPr>
            <p:spPr>
              <a:xfrm>
                <a:off x="24801" y="3098183"/>
                <a:ext cx="574828" cy="3114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35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T2:</a:t>
                </a:r>
              </a:p>
            </p:txBody>
          </p:sp>
        </p:grpSp>
        <p:sp>
          <p:nvSpPr>
            <p:cNvPr id="9" name="TextBox 30">
              <a:extLst>
                <a:ext uri="{FF2B5EF4-FFF2-40B4-BE49-F238E27FC236}">
                  <a16:creationId xmlns:a16="http://schemas.microsoft.com/office/drawing/2014/main" id="{5D547A37-0D34-7249-BAF0-7A0818D94D52}"/>
                </a:ext>
              </a:extLst>
            </p:cNvPr>
            <p:cNvSpPr txBox="1"/>
            <p:nvPr/>
          </p:nvSpPr>
          <p:spPr>
            <a:xfrm>
              <a:off x="4438853" y="3253642"/>
              <a:ext cx="1206247" cy="400109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1350" dirty="0">
                  <a:latin typeface="Arial" panose="020B0604020202020204" pitchFamily="34" charset="0"/>
                  <a:cs typeface="Arial" panose="020B0604020202020204" pitchFamily="34" charset="0"/>
                </a:rPr>
                <a:t>R(A);</a:t>
              </a:r>
            </a:p>
          </p:txBody>
        </p:sp>
        <p:sp>
          <p:nvSpPr>
            <p:cNvPr id="10" name="TextBox 31">
              <a:extLst>
                <a:ext uri="{FF2B5EF4-FFF2-40B4-BE49-F238E27FC236}">
                  <a16:creationId xmlns:a16="http://schemas.microsoft.com/office/drawing/2014/main" id="{04E80775-EBDC-3B41-AC8A-CD85045079CE}"/>
                </a:ext>
              </a:extLst>
            </p:cNvPr>
            <p:cNvSpPr txBox="1"/>
            <p:nvPr/>
          </p:nvSpPr>
          <p:spPr>
            <a:xfrm>
              <a:off x="6615391" y="3237674"/>
              <a:ext cx="1245675" cy="40010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1350">
                  <a:latin typeface="Arial" panose="020B0604020202020204" pitchFamily="34" charset="0"/>
                  <a:cs typeface="Arial" panose="020B0604020202020204" pitchFamily="34" charset="0"/>
                </a:rPr>
                <a:t>R(A);</a:t>
              </a:r>
              <a:endParaRPr lang="en-US" sz="135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TextBox 32">
              <a:extLst>
                <a:ext uri="{FF2B5EF4-FFF2-40B4-BE49-F238E27FC236}">
                  <a16:creationId xmlns:a16="http://schemas.microsoft.com/office/drawing/2014/main" id="{40F87F29-B68C-C742-B221-03DE40383FCC}"/>
                </a:ext>
              </a:extLst>
            </p:cNvPr>
            <p:cNvSpPr txBox="1"/>
            <p:nvPr/>
          </p:nvSpPr>
          <p:spPr>
            <a:xfrm>
              <a:off x="4444078" y="3665108"/>
              <a:ext cx="1201023" cy="400109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1350" dirty="0">
                  <a:latin typeface="Arial" panose="020B0604020202020204" pitchFamily="34" charset="0"/>
                  <a:cs typeface="Arial" panose="020B0604020202020204" pitchFamily="34" charset="0"/>
                </a:rPr>
                <a:t>R(B);</a:t>
              </a:r>
            </a:p>
          </p:txBody>
        </p:sp>
        <p:sp>
          <p:nvSpPr>
            <p:cNvPr id="12" name="TextBox 33">
              <a:extLst>
                <a:ext uri="{FF2B5EF4-FFF2-40B4-BE49-F238E27FC236}">
                  <a16:creationId xmlns:a16="http://schemas.microsoft.com/office/drawing/2014/main" id="{DB4258E3-E2B3-1E44-A573-F825EE3668F1}"/>
                </a:ext>
              </a:extLst>
            </p:cNvPr>
            <p:cNvSpPr txBox="1"/>
            <p:nvPr/>
          </p:nvSpPr>
          <p:spPr>
            <a:xfrm>
              <a:off x="4436036" y="2850938"/>
              <a:ext cx="1206247" cy="400109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1350" dirty="0">
                  <a:latin typeface="Arial" panose="020B0604020202020204" pitchFamily="34" charset="0"/>
                  <a:cs typeface="Arial" panose="020B0604020202020204" pitchFamily="34" charset="0"/>
                </a:rPr>
                <a:t>BEGIN</a:t>
              </a:r>
            </a:p>
          </p:txBody>
        </p:sp>
        <p:sp>
          <p:nvSpPr>
            <p:cNvPr id="13" name="TextBox 34">
              <a:extLst>
                <a:ext uri="{FF2B5EF4-FFF2-40B4-BE49-F238E27FC236}">
                  <a16:creationId xmlns:a16="http://schemas.microsoft.com/office/drawing/2014/main" id="{BFC4895A-EC43-2543-BFEE-F89BE3777A86}"/>
                </a:ext>
              </a:extLst>
            </p:cNvPr>
            <p:cNvSpPr txBox="1"/>
            <p:nvPr/>
          </p:nvSpPr>
          <p:spPr>
            <a:xfrm>
              <a:off x="6610133" y="2834404"/>
              <a:ext cx="1245675" cy="40010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1350" dirty="0">
                  <a:latin typeface="Arial" panose="020B0604020202020204" pitchFamily="34" charset="0"/>
                  <a:cs typeface="Arial" panose="020B0604020202020204" pitchFamily="34" charset="0"/>
                </a:rPr>
                <a:t>BEGIN</a:t>
              </a:r>
            </a:p>
          </p:txBody>
        </p:sp>
        <p:sp>
          <p:nvSpPr>
            <p:cNvPr id="14" name="Oval 35">
              <a:extLst>
                <a:ext uri="{FF2B5EF4-FFF2-40B4-BE49-F238E27FC236}">
                  <a16:creationId xmlns:a16="http://schemas.microsoft.com/office/drawing/2014/main" id="{645F0F66-45AB-9D48-AA8A-9EF43813D8E3}"/>
                </a:ext>
              </a:extLst>
            </p:cNvPr>
            <p:cNvSpPr/>
            <p:nvPr/>
          </p:nvSpPr>
          <p:spPr>
            <a:xfrm>
              <a:off x="4345579" y="1763319"/>
              <a:ext cx="1373532" cy="1009069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 dirty="0">
                  <a:latin typeface="Arial" panose="020B0604020202020204" pitchFamily="34" charset="0"/>
                  <a:cs typeface="Arial" panose="020B0604020202020204" pitchFamily="34" charset="0"/>
                </a:rPr>
                <a:t>Thread1</a:t>
              </a:r>
            </a:p>
          </p:txBody>
        </p:sp>
        <p:sp>
          <p:nvSpPr>
            <p:cNvPr id="15" name="Oval 36">
              <a:extLst>
                <a:ext uri="{FF2B5EF4-FFF2-40B4-BE49-F238E27FC236}">
                  <a16:creationId xmlns:a16="http://schemas.microsoft.com/office/drawing/2014/main" id="{FA367D06-3E58-2B41-9DBF-5C99FA57A263}"/>
                </a:ext>
              </a:extLst>
            </p:cNvPr>
            <p:cNvSpPr/>
            <p:nvPr/>
          </p:nvSpPr>
          <p:spPr>
            <a:xfrm>
              <a:off x="6524917" y="1753375"/>
              <a:ext cx="1357435" cy="1009069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100">
                  <a:latin typeface="Arial" panose="020B0604020202020204" pitchFamily="34" charset="0"/>
                  <a:cs typeface="Arial" panose="020B0604020202020204" pitchFamily="34" charset="0"/>
                </a:rPr>
                <a:t>Thread2</a:t>
              </a:r>
              <a:endParaRPr lang="en-US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TextBox 37">
              <a:extLst>
                <a:ext uri="{FF2B5EF4-FFF2-40B4-BE49-F238E27FC236}">
                  <a16:creationId xmlns:a16="http://schemas.microsoft.com/office/drawing/2014/main" id="{842EF850-14DE-0642-A9FE-0EF9EB7E3ADD}"/>
                </a:ext>
              </a:extLst>
            </p:cNvPr>
            <p:cNvSpPr txBox="1"/>
            <p:nvPr/>
          </p:nvSpPr>
          <p:spPr>
            <a:xfrm>
              <a:off x="4453044" y="4086449"/>
              <a:ext cx="1201023" cy="400109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1350" dirty="0">
                  <a:latin typeface="Arial" panose="020B0604020202020204" pitchFamily="34" charset="0"/>
                  <a:cs typeface="Arial" panose="020B0604020202020204" pitchFamily="34" charset="0"/>
                </a:rPr>
                <a:t>W(B);</a:t>
              </a:r>
            </a:p>
          </p:txBody>
        </p:sp>
        <p:sp>
          <p:nvSpPr>
            <p:cNvPr id="17" name="TextBox 38">
              <a:extLst>
                <a:ext uri="{FF2B5EF4-FFF2-40B4-BE49-F238E27FC236}">
                  <a16:creationId xmlns:a16="http://schemas.microsoft.com/office/drawing/2014/main" id="{31D0B3AC-11A9-2A40-A9DB-F41AD373A6D2}"/>
                </a:ext>
              </a:extLst>
            </p:cNvPr>
            <p:cNvSpPr txBox="1"/>
            <p:nvPr/>
          </p:nvSpPr>
          <p:spPr>
            <a:xfrm>
              <a:off x="6624358" y="3659009"/>
              <a:ext cx="1245675" cy="400109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en-US" sz="1350" dirty="0">
                  <a:latin typeface="Arial" panose="020B0604020202020204" pitchFamily="34" charset="0"/>
                  <a:cs typeface="Arial" panose="020B0604020202020204" pitchFamily="34" charset="0"/>
                </a:rPr>
                <a:t>W(A);</a:t>
              </a:r>
            </a:p>
          </p:txBody>
        </p:sp>
        <p:sp>
          <p:nvSpPr>
            <p:cNvPr id="18" name="Rectangle 39">
              <a:extLst>
                <a:ext uri="{FF2B5EF4-FFF2-40B4-BE49-F238E27FC236}">
                  <a16:creationId xmlns:a16="http://schemas.microsoft.com/office/drawing/2014/main" id="{6674B952-F9E1-0442-BCF7-AA2DFB0DC2DE}"/>
                </a:ext>
              </a:extLst>
            </p:cNvPr>
            <p:cNvSpPr/>
            <p:nvPr/>
          </p:nvSpPr>
          <p:spPr>
            <a:xfrm>
              <a:off x="6624358" y="4121017"/>
              <a:ext cx="1231450" cy="348996"/>
            </a:xfrm>
            <a:prstGeom prst="rect">
              <a:avLst/>
            </a:prstGeom>
            <a:ln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350" dirty="0">
                  <a:ln w="0"/>
                  <a:solidFill>
                    <a:schemeClr val="tx1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Commit</a:t>
              </a:r>
            </a:p>
          </p:txBody>
        </p:sp>
      </p:grpSp>
      <p:cxnSp>
        <p:nvCxnSpPr>
          <p:cNvPr id="23" name="Straight Arrow Connector 46">
            <a:extLst>
              <a:ext uri="{FF2B5EF4-FFF2-40B4-BE49-F238E27FC236}">
                <a16:creationId xmlns:a16="http://schemas.microsoft.com/office/drawing/2014/main" id="{D456EAEF-7E56-C848-91A6-3CE48088D934}"/>
              </a:ext>
            </a:extLst>
          </p:cNvPr>
          <p:cNvCxnSpPr>
            <a:stCxn id="9" idx="3"/>
            <a:endCxn id="17" idx="1"/>
          </p:cNvCxnSpPr>
          <p:nvPr/>
        </p:nvCxnSpPr>
        <p:spPr>
          <a:xfrm>
            <a:off x="4535263" y="3895770"/>
            <a:ext cx="734444" cy="304027"/>
          </a:xfrm>
          <a:prstGeom prst="straightConnector1">
            <a:avLst/>
          </a:prstGeom>
          <a:ln w="508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47">
            <a:extLst>
              <a:ext uri="{FF2B5EF4-FFF2-40B4-BE49-F238E27FC236}">
                <a16:creationId xmlns:a16="http://schemas.microsoft.com/office/drawing/2014/main" id="{F474895B-CAC0-AB4C-93B7-EDFFDE77E495}"/>
              </a:ext>
            </a:extLst>
          </p:cNvPr>
          <p:cNvSpPr txBox="1"/>
          <p:nvPr/>
        </p:nvSpPr>
        <p:spPr>
          <a:xfrm>
            <a:off x="101601" y="3525664"/>
            <a:ext cx="303023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cycle is formed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OCC only allows serialized execution of 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T2, T1</a:t>
            </a:r>
            <a:r>
              <a:rPr lang="en-US" sz="15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but is not able to recognize serialized execution of </a:t>
            </a:r>
            <a:r>
              <a:rPr lang="en-US" sz="1500" dirty="0">
                <a:latin typeface="Arial" panose="020B0604020202020204" pitchFamily="34" charset="0"/>
                <a:cs typeface="Arial" panose="020B0604020202020204" pitchFamily="34" charset="0"/>
              </a:rPr>
              <a:t>T1, T2.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T1 is falsely aborted</a:t>
            </a:r>
          </a:p>
        </p:txBody>
      </p:sp>
      <p:sp>
        <p:nvSpPr>
          <p:cNvPr id="25" name="TextBox 48">
            <a:extLst>
              <a:ext uri="{FF2B5EF4-FFF2-40B4-BE49-F238E27FC236}">
                <a16:creationId xmlns:a16="http://schemas.microsoft.com/office/drawing/2014/main" id="{06BF7E60-9A96-E544-817B-E5F0359B0B91}"/>
              </a:ext>
            </a:extLst>
          </p:cNvPr>
          <p:cNvSpPr txBox="1"/>
          <p:nvPr/>
        </p:nvSpPr>
        <p:spPr>
          <a:xfrm>
            <a:off x="4741676" y="3725318"/>
            <a:ext cx="51470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rw</a:t>
            </a:r>
            <a:endParaRPr lang="en-US" sz="15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731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AE7BC4D-1E6C-864D-83D5-4E64E0F87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OCC's Problem: False Aborts &amp; Live Lock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2E0C4A4-8BFE-9C4A-8697-14DAB93ADA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Some transactions aborted by OCC could have been allowed to commit without causing an </a:t>
            </a:r>
            <a:r>
              <a:rPr lang="en-US" altLang="zh-CN" dirty="0" err="1"/>
              <a:t>unserializable</a:t>
            </a:r>
            <a:r>
              <a:rPr lang="en-US" altLang="zh-CN" dirty="0"/>
              <a:t> schedule</a:t>
            </a:r>
          </a:p>
          <a:p>
            <a:r>
              <a:rPr kumimoji="1" lang="en-US" altLang="zh-CN" dirty="0"/>
              <a:t>Especially for TXs with a lot of reads</a:t>
            </a:r>
          </a:p>
          <a:p>
            <a:pPr lvl="1"/>
            <a:r>
              <a:rPr kumimoji="1" lang="en-US" altLang="zh-CN" dirty="0"/>
              <a:t>E.g., read a lot of items</a:t>
            </a:r>
            <a:r>
              <a:rPr kumimoji="1" lang="zh-CN" altLang="en-US" dirty="0"/>
              <a:t> </a:t>
            </a:r>
            <a:r>
              <a:rPr kumimoji="1" lang="en-US" altLang="zh-CN" dirty="0"/>
              <a:t>→</a:t>
            </a:r>
            <a:r>
              <a:rPr kumimoji="1" lang="zh-CN" altLang="en-US" dirty="0"/>
              <a:t> </a:t>
            </a:r>
            <a:r>
              <a:rPr kumimoji="1" lang="en-US" altLang="zh-CN" dirty="0"/>
              <a:t>large</a:t>
            </a:r>
            <a:r>
              <a:rPr kumimoji="1" lang="zh-CN" altLang="en-US" dirty="0"/>
              <a:t> </a:t>
            </a:r>
            <a:r>
              <a:rPr kumimoji="1" lang="en-US" altLang="zh-CN" dirty="0"/>
              <a:t>read</a:t>
            </a:r>
            <a:r>
              <a:rPr kumimoji="1" lang="zh-CN" altLang="en-US" dirty="0"/>
              <a:t> </a:t>
            </a:r>
            <a:r>
              <a:rPr kumimoji="1" lang="en-US" altLang="zh-CN" dirty="0"/>
              <a:t>set</a:t>
            </a:r>
            <a:r>
              <a:rPr kumimoji="1" lang="zh-CN" altLang="en-US" dirty="0"/>
              <a:t> </a:t>
            </a:r>
            <a:r>
              <a:rPr kumimoji="1" lang="en-US" altLang="zh-CN" dirty="0"/>
              <a:t>→</a:t>
            </a:r>
            <a:r>
              <a:rPr kumimoji="1" lang="zh-CN" altLang="en-US" dirty="0"/>
              <a:t> </a:t>
            </a:r>
            <a:r>
              <a:rPr kumimoji="1" lang="en-US" altLang="zh-CN" dirty="0"/>
              <a:t>easier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abort</a:t>
            </a:r>
          </a:p>
          <a:p>
            <a:pPr lvl="1"/>
            <a:r>
              <a:rPr kumimoji="1" lang="en-US" altLang="zh-CN" dirty="0"/>
              <a:t>May abort </a:t>
            </a:r>
            <a:r>
              <a:rPr kumimoji="1" lang="en-US" altLang="zh-CN" i="1" dirty="0"/>
              <a:t>even under low-contention </a:t>
            </a:r>
          </a:p>
          <a:p>
            <a:r>
              <a:rPr kumimoji="1" lang="en-US" altLang="zh-CN" dirty="0"/>
              <a:t>Under high contention, OCC may continuously abort </a:t>
            </a:r>
          </a:p>
          <a:p>
            <a:pPr lvl="1"/>
            <a:r>
              <a:rPr kumimoji="1" lang="en-US" altLang="zh-CN" dirty="0"/>
              <a:t>Especially</a:t>
            </a:r>
            <a:r>
              <a:rPr kumimoji="1" lang="zh-CN" altLang="en-US" dirty="0"/>
              <a:t> </a:t>
            </a:r>
            <a:r>
              <a:rPr kumimoji="1" lang="en-US" altLang="zh-CN" dirty="0"/>
              <a:t>with</a:t>
            </a:r>
            <a:r>
              <a:rPr kumimoji="1" lang="zh-CN" altLang="en-US" dirty="0"/>
              <a:t> </a:t>
            </a:r>
            <a:r>
              <a:rPr kumimoji="1" lang="en-US" altLang="zh-CN" dirty="0"/>
              <a:t>large</a:t>
            </a:r>
            <a:r>
              <a:rPr kumimoji="1" lang="zh-CN" altLang="en-US" dirty="0"/>
              <a:t> </a:t>
            </a:r>
            <a:r>
              <a:rPr kumimoji="1" lang="en-US" altLang="zh-CN" dirty="0"/>
              <a:t>read/write</a:t>
            </a:r>
            <a:r>
              <a:rPr kumimoji="1" lang="zh-CN" altLang="en-US" dirty="0"/>
              <a:t> </a:t>
            </a:r>
            <a:r>
              <a:rPr kumimoji="1" lang="en-US" altLang="zh-CN" dirty="0"/>
              <a:t>sets,</a:t>
            </a:r>
            <a:r>
              <a:rPr kumimoji="1" lang="zh-CN" altLang="en-US" dirty="0"/>
              <a:t> </a:t>
            </a:r>
            <a:r>
              <a:rPr kumimoji="1" lang="en-US" altLang="zh-CN" dirty="0"/>
              <a:t>or</a:t>
            </a:r>
            <a:r>
              <a:rPr kumimoji="1" lang="zh-CN" altLang="en-US" dirty="0"/>
              <a:t> </a:t>
            </a:r>
            <a:r>
              <a:rPr kumimoji="1" lang="en-US" altLang="zh-CN" dirty="0"/>
              <a:t>long</a:t>
            </a:r>
            <a:r>
              <a:rPr kumimoji="1" lang="zh-CN" altLang="en-US" dirty="0"/>
              <a:t> </a:t>
            </a:r>
            <a:r>
              <a:rPr kumimoji="1" lang="en-US" altLang="zh-CN" dirty="0"/>
              <a:t>execution</a:t>
            </a:r>
            <a:r>
              <a:rPr kumimoji="1" lang="zh-CN" altLang="en-US" dirty="0"/>
              <a:t> </a:t>
            </a:r>
            <a:r>
              <a:rPr kumimoji="1" lang="en-US" altLang="zh-CN" dirty="0"/>
              <a:t>time</a:t>
            </a:r>
          </a:p>
          <a:p>
            <a:pPr lvl="1"/>
            <a:r>
              <a:rPr kumimoji="1" lang="en-US" altLang="zh-CN" dirty="0"/>
              <a:t>Transaction is executing, but no progress!</a:t>
            </a:r>
            <a:endParaRPr kumimoji="1" lang="zh-CN" altLang="en-US" dirty="0"/>
          </a:p>
          <a:p>
            <a:endParaRPr kumimoji="1" lang="zh-CN" altLang="en-US" i="1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505CD5E-A05A-3F43-A13A-F8D1092EE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02943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F2DAD5D-2DAC-274F-9C7C-6CBA894A5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2PL vs. OCC: in a nutshell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C3398E3-7839-8848-A8D1-0AD224924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</a:t>
            </a:fld>
            <a:endParaRPr lang="zh-CN" altLang="en-US"/>
          </a:p>
        </p:txBody>
      </p:sp>
      <p:pic>
        <p:nvPicPr>
          <p:cNvPr id="5" name="内容占位符 5">
            <a:extLst>
              <a:ext uri="{FF2B5EF4-FFF2-40B4-BE49-F238E27FC236}">
                <a16:creationId xmlns:a16="http://schemas.microsoft.com/office/drawing/2014/main" id="{25BEFB97-657B-D743-BC11-11C767FF05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587277"/>
            <a:ext cx="6021260" cy="3511676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9B00C0DB-111D-1A4D-880D-6ABA83AEB08B}"/>
              </a:ext>
            </a:extLst>
          </p:cNvPr>
          <p:cNvSpPr txBox="1"/>
          <p:nvPr/>
        </p:nvSpPr>
        <p:spPr>
          <a:xfrm>
            <a:off x="0" y="5264431"/>
            <a:ext cx="121617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b="1" dirty="0"/>
              <a:t>Source</a:t>
            </a:r>
            <a:r>
              <a:rPr kumimoji="1" lang="en-US" altLang="zh-CN" dirty="0"/>
              <a:t>:</a:t>
            </a:r>
            <a:r>
              <a:rPr kumimoji="1" lang="zh-CN" altLang="en-US" dirty="0"/>
              <a:t> </a:t>
            </a:r>
            <a:r>
              <a:rPr kumimoji="1" lang="en-US" altLang="zh-CN" dirty="0"/>
              <a:t>Extracting More Concurrency from Distributed Transactions  [OSDI'14]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996992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C22D72-421B-7816-0DC7-5400D6B4D9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E709DD2-B341-8933-75A0-5818D8E025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 short branch off: system principle behind OCC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9B5C97A-FA54-ED61-47AC-C983802B38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Fast path &amp; slow path </a:t>
            </a:r>
          </a:p>
          <a:p>
            <a:pPr lvl="1"/>
            <a:r>
              <a:rPr kumimoji="1" lang="en-US" altLang="zh-CN" dirty="0"/>
              <a:t>Use a fast path to accelerate an operation </a:t>
            </a:r>
          </a:p>
          <a:p>
            <a:pPr lvl="1"/>
            <a:r>
              <a:rPr kumimoji="1" lang="en-US" altLang="zh-CN" dirty="0"/>
              <a:t>Validate that the fast path matches the results </a:t>
            </a:r>
          </a:p>
          <a:p>
            <a:pPr lvl="1"/>
            <a:r>
              <a:rPr kumimoji="1" lang="en-US" altLang="zh-CN" dirty="0"/>
              <a:t>If validation fails, </a:t>
            </a:r>
            <a:r>
              <a:rPr kumimoji="1" lang="en-US" altLang="zh-CN" dirty="0" err="1"/>
              <a:t>goto</a:t>
            </a:r>
            <a:r>
              <a:rPr kumimoji="1" lang="en-US" altLang="zh-CN" dirty="0"/>
              <a:t> a slow path (or using the validation results to fix the issue); otherwise, directly commit </a:t>
            </a:r>
          </a:p>
          <a:p>
            <a:r>
              <a:rPr kumimoji="1" lang="en-US" altLang="zh-CN" dirty="0"/>
              <a:t>Assumption: 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-US" altLang="zh-CN" dirty="0"/>
              <a:t>Fast path + validation is faster than the slow path 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-US" altLang="zh-CN" dirty="0"/>
              <a:t>Fast path is common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ABE99C2-89FA-02C6-2763-1989CCE65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90459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722DB9-2881-0464-820A-1C5B153E76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915526A-4614-31FC-26D7-3211EDC020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Case study: OCC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9B97CE4-EF9E-C50D-178C-6E88CBC1FE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Fast path &amp; slow path (</a:t>
            </a:r>
            <a:r>
              <a:rPr kumimoji="1" lang="en-US" altLang="zh-CN" dirty="0">
                <a:solidFill>
                  <a:srgbClr val="C00000"/>
                </a:solidFill>
              </a:rPr>
              <a:t>Execution with 2PL</a:t>
            </a:r>
            <a:r>
              <a:rPr kumimoji="1" lang="en-US" altLang="zh-CN" dirty="0"/>
              <a:t>)</a:t>
            </a:r>
          </a:p>
          <a:p>
            <a:pPr lvl="1"/>
            <a:r>
              <a:rPr kumimoji="1" lang="en-US" altLang="zh-CN" dirty="0"/>
              <a:t>Use a fast path (</a:t>
            </a:r>
            <a:r>
              <a:rPr kumimoji="1" lang="en-US" altLang="zh-CN" b="1" dirty="0">
                <a:solidFill>
                  <a:srgbClr val="C00000"/>
                </a:solidFill>
              </a:rPr>
              <a:t>concurrent execution w/o locks</a:t>
            </a:r>
            <a:r>
              <a:rPr kumimoji="1" lang="en-US" altLang="zh-CN" dirty="0"/>
              <a:t>) to accelerate an operation </a:t>
            </a:r>
          </a:p>
          <a:p>
            <a:pPr lvl="1"/>
            <a:r>
              <a:rPr kumimoji="1" lang="en-US" altLang="zh-CN" dirty="0"/>
              <a:t>Validate that the fast path matches the results  (</a:t>
            </a:r>
            <a:r>
              <a:rPr kumimoji="1" lang="en-US" altLang="zh-CN" b="1" dirty="0">
                <a:solidFill>
                  <a:srgbClr val="C00000"/>
                </a:solidFill>
              </a:rPr>
              <a:t>Validation or commit</a:t>
            </a:r>
            <a:r>
              <a:rPr kumimoji="1" lang="en-US" altLang="zh-CN" dirty="0"/>
              <a:t>) </a:t>
            </a:r>
          </a:p>
          <a:p>
            <a:pPr lvl="1"/>
            <a:r>
              <a:rPr kumimoji="1" lang="en-US" altLang="zh-CN" dirty="0"/>
              <a:t>If validation fails, </a:t>
            </a:r>
            <a:r>
              <a:rPr kumimoji="1" lang="en-US" altLang="zh-CN" dirty="0" err="1"/>
              <a:t>goto</a:t>
            </a:r>
            <a:r>
              <a:rPr kumimoji="1" lang="en-US" altLang="zh-CN" dirty="0"/>
              <a:t> a slow path (</a:t>
            </a:r>
            <a:r>
              <a:rPr kumimoji="1" lang="en-US" altLang="zh-CN" b="1" dirty="0">
                <a:solidFill>
                  <a:srgbClr val="C00000"/>
                </a:solidFill>
              </a:rPr>
              <a:t>Re-execution</a:t>
            </a:r>
            <a:r>
              <a:rPr kumimoji="1" lang="en-US" altLang="zh-CN" dirty="0"/>
              <a:t>) (or using the validation results to fix the issue); otherwise, directly commit </a:t>
            </a:r>
          </a:p>
          <a:p>
            <a:r>
              <a:rPr kumimoji="1" lang="en-US" altLang="zh-CN" dirty="0"/>
              <a:t>Assumption: 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-US" altLang="zh-CN" dirty="0"/>
              <a:t>Fast path + validation is faster than the slow path 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-US" altLang="zh-CN" dirty="0"/>
              <a:t>Fast path is common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92A6D8C-1E3B-CBAE-8958-2614976E8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18546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514403-70E9-723A-F3D6-B452C642F7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CD5DD6E-5A1A-A71D-D235-B63C5E4ABE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Case study: speculative decoding in LLM inference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ACCF612-A717-CE21-6326-20D96DAAEF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Context: LLM service w/ a large model (e.g., Qwen-235B) </a:t>
            </a:r>
          </a:p>
          <a:p>
            <a:r>
              <a:rPr kumimoji="1" lang="en-US" altLang="zh-CN" dirty="0"/>
              <a:t>Fast path &amp; slow path (</a:t>
            </a:r>
            <a:r>
              <a:rPr kumimoji="1" lang="en-US" altLang="zh-CN" dirty="0">
                <a:solidFill>
                  <a:srgbClr val="C00000"/>
                </a:solidFill>
              </a:rPr>
              <a:t>Generation with Qwen-235B</a:t>
            </a:r>
            <a:r>
              <a:rPr kumimoji="1" lang="en-US" altLang="zh-CN" dirty="0"/>
              <a:t>)</a:t>
            </a:r>
          </a:p>
          <a:p>
            <a:pPr lvl="1"/>
            <a:r>
              <a:rPr kumimoji="1" lang="en-US" altLang="zh-CN" dirty="0"/>
              <a:t>Use a fast path (</a:t>
            </a:r>
            <a:r>
              <a:rPr kumimoji="1" lang="en-US" altLang="zh-CN" b="1" dirty="0">
                <a:solidFill>
                  <a:srgbClr val="C00000"/>
                </a:solidFill>
              </a:rPr>
              <a:t>generate the tokens using a small model, e.g., Qwen-30B</a:t>
            </a:r>
            <a:r>
              <a:rPr kumimoji="1" lang="en-US" altLang="zh-CN" dirty="0"/>
              <a:t>) to accelerate an operation </a:t>
            </a:r>
          </a:p>
          <a:p>
            <a:pPr lvl="1"/>
            <a:r>
              <a:rPr kumimoji="1" lang="en-US" altLang="zh-CN" dirty="0"/>
              <a:t>Validate that the fast path matches the results  (</a:t>
            </a:r>
            <a:r>
              <a:rPr kumimoji="1" lang="en-US" altLang="zh-CN" b="1" dirty="0">
                <a:solidFill>
                  <a:srgbClr val="C00000"/>
                </a:solidFill>
              </a:rPr>
              <a:t>Using batch inference to validate the sequences of tokens generated is the same as the large model</a:t>
            </a:r>
            <a:r>
              <a:rPr kumimoji="1" lang="en-US" altLang="zh-CN" dirty="0"/>
              <a:t>) </a:t>
            </a:r>
          </a:p>
          <a:p>
            <a:pPr lvl="1"/>
            <a:r>
              <a:rPr kumimoji="1" lang="en-US" altLang="zh-CN" dirty="0"/>
              <a:t>If validation fails, </a:t>
            </a:r>
            <a:r>
              <a:rPr kumimoji="1" lang="en-US" altLang="zh-CN" dirty="0" err="1"/>
              <a:t>goto</a:t>
            </a:r>
            <a:r>
              <a:rPr kumimoji="1" lang="en-US" altLang="zh-CN" dirty="0"/>
              <a:t> a slow path (or using the validation results to fix the issue) (</a:t>
            </a:r>
            <a:r>
              <a:rPr kumimoji="1" lang="en-US" altLang="zh-CN" b="1" dirty="0">
                <a:solidFill>
                  <a:srgbClr val="C00000"/>
                </a:solidFill>
              </a:rPr>
              <a:t>Using the validation results as the output</a:t>
            </a:r>
            <a:r>
              <a:rPr kumimoji="1" lang="en-US" altLang="zh-CN" dirty="0"/>
              <a:t>) ; otherwise, directly commit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77E98D8-5C83-0E80-50A3-23334183B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33806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28F240-FB58-EC83-E963-2555EBA249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5540EAC-5DBD-881E-7C2D-D8D2EFE9F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Case study: speculative decoding in LLM inference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FF1535D-044D-2CC5-A2FF-A7513DCBC6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14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AD403E7-3D25-4EBE-7397-E6503F405B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1215476"/>
            <a:ext cx="7772400" cy="4081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9652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8675" y="1849388"/>
            <a:ext cx="748665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kern="0" dirty="0">
                <a:solidFill>
                  <a:srgbClr val="BE384B"/>
                </a:solidFill>
                <a:ea typeface="+mn-ea"/>
              </a:rPr>
              <a:t>Question: implementing 2PL &amp; OCC is non-trivial, can we avoid implementing it? 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661292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858C73C-D695-AE4D-AE8F-276AD3D49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kern="0"/>
              <a:t>Hardware Transactional Memory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7BB13C5-A348-F940-AB99-7AFFAD10E2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568" y="982055"/>
            <a:ext cx="7406640" cy="4314907"/>
          </a:xfrm>
        </p:spPr>
        <p:txBody>
          <a:bodyPr>
            <a:normAutofit lnSpcReduction="10000"/>
          </a:bodyPr>
          <a:lstStyle/>
          <a:p>
            <a:r>
              <a:rPr kumimoji="1" lang="en-US" altLang="zh-CN" dirty="0"/>
              <a:t>A new CPU feature for writing </a:t>
            </a:r>
            <a:r>
              <a:rPr kumimoji="1" lang="en-US" altLang="zh-CN" dirty="0">
                <a:solidFill>
                  <a:srgbClr val="FF0000"/>
                </a:solidFill>
              </a:rPr>
              <a:t>multi-core</a:t>
            </a:r>
            <a:r>
              <a:rPr kumimoji="1" lang="en-US" altLang="zh-CN" dirty="0"/>
              <a:t> </a:t>
            </a:r>
            <a:r>
              <a:rPr kumimoji="1" lang="en-US" altLang="zh-CN" dirty="0">
                <a:solidFill>
                  <a:srgbClr val="FF0000"/>
                </a:solidFill>
              </a:rPr>
              <a:t>concurrent</a:t>
            </a:r>
            <a:r>
              <a:rPr kumimoji="1" lang="en-US" altLang="zh-CN" dirty="0"/>
              <a:t> programs </a:t>
            </a:r>
          </a:p>
          <a:p>
            <a:pPr>
              <a:spcAft>
                <a:spcPts val="1080"/>
              </a:spcAft>
            </a:pPr>
            <a:r>
              <a:rPr kumimoji="1" lang="en-US" altLang="zh-CN" dirty="0"/>
              <a:t>CPU guarantees the before-or-after atomicity of memory reads/writes</a:t>
            </a:r>
          </a:p>
          <a:p>
            <a:pPr lvl="1">
              <a:spcBef>
                <a:spcPts val="0"/>
              </a:spcBef>
            </a:pPr>
            <a:r>
              <a:rPr kumimoji="1" lang="en-US" altLang="zh-CN" dirty="0"/>
              <a:t>i.e., no race conditions &amp; (potential) no need for software-implemented2PL &amp; OCC!</a:t>
            </a:r>
          </a:p>
          <a:p>
            <a:pPr lvl="1">
              <a:spcBef>
                <a:spcPts val="0"/>
              </a:spcBef>
            </a:pPr>
            <a:r>
              <a:rPr kumimoji="1" lang="en-US" altLang="zh-CN" b="1" dirty="0">
                <a:solidFill>
                  <a:srgbClr val="FF0000"/>
                </a:solidFill>
              </a:rPr>
              <a:t>Benefits</a:t>
            </a:r>
            <a:r>
              <a:rPr kumimoji="1" lang="en-US" altLang="zh-CN" dirty="0"/>
              <a:t>: near zero costs if execute normally + easy to program  </a:t>
            </a:r>
          </a:p>
          <a:p>
            <a:r>
              <a:rPr kumimoji="1" lang="en-US" altLang="zh-CN" dirty="0"/>
              <a:t>Intel supports HTM named as RTM</a:t>
            </a:r>
          </a:p>
          <a:p>
            <a:pPr lvl="1"/>
            <a:r>
              <a:rPr kumimoji="1" lang="en-US" altLang="zh-CN" dirty="0"/>
              <a:t>Restricted Transactional Memory</a:t>
            </a:r>
          </a:p>
          <a:p>
            <a:pPr lvl="1"/>
            <a:r>
              <a:rPr kumimoji="1" lang="en-US" altLang="zh-CN" dirty="0"/>
              <a:t>First released in its Haswell processor</a:t>
            </a:r>
          </a:p>
          <a:p>
            <a:r>
              <a:rPr kumimoji="1" lang="en-US" altLang="zh-CN" dirty="0"/>
              <a:t>Other implementations also exist </a:t>
            </a:r>
          </a:p>
          <a:p>
            <a:pPr lvl="1"/>
            <a:r>
              <a:rPr lang="en" altLang="zh-CN" b="0" i="0" u="none" strike="noStrike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E.g., ARM Transactional Memory Extension (TME</a:t>
            </a:r>
            <a:r>
              <a:rPr kumimoji="1" lang="en-US" altLang="zh-CN" b="0" i="0" u="none" strike="noStrike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)</a:t>
            </a:r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8204AB0-8011-DB4E-9EEE-FE218BF00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16</a:t>
            </a:fld>
            <a:endParaRPr lang="zh-CN" altLang="en-US"/>
          </a:p>
        </p:txBody>
      </p:sp>
      <p:pic>
        <p:nvPicPr>
          <p:cNvPr id="5" name="图片 4" descr="蓝色的卡通人物&#10;&#10;中度可信度描述已自动生成">
            <a:extLst>
              <a:ext uri="{FF2B5EF4-FFF2-40B4-BE49-F238E27FC236}">
                <a16:creationId xmlns:a16="http://schemas.microsoft.com/office/drawing/2014/main" id="{E7B758BE-45A2-1845-B4B8-6CB5D7D1A3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9025" y="3433564"/>
            <a:ext cx="840105" cy="1683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6250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D4F62C1-3079-E946-AE19-6C60955C5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A little introduction to RTM’s ISA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EE76493-A38E-8A4F-9BB1-A3589FFBFF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/>
              <a:t>ISA support for transactional memory </a:t>
            </a:r>
          </a:p>
          <a:p>
            <a:r>
              <a:rPr kumimoji="1" lang="en-US" altLang="zh-CN"/>
              <a:t>Recall: Writing with TX is straightforward</a:t>
            </a:r>
          </a:p>
          <a:p>
            <a:pPr lvl="1"/>
            <a:r>
              <a:rPr kumimoji="1" lang="en-US" altLang="zh-CN"/>
              <a:t>Use </a:t>
            </a:r>
            <a:r>
              <a:rPr kumimoji="1" lang="en-US" altLang="zh-CN" err="1">
                <a:latin typeface="Consolas" panose="020B0609020204030204" pitchFamily="49" charset="0"/>
                <a:cs typeface="Consolas" panose="020B0609020204030204" pitchFamily="49" charset="0"/>
              </a:rPr>
              <a:t>TX.begin</a:t>
            </a:r>
            <a:r>
              <a:rPr kumimoji="1" lang="en-US" altLang="zh-CN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1" lang="en-US" altLang="zh-CN"/>
              <a:t>to mark when a TX starts</a:t>
            </a:r>
          </a:p>
          <a:p>
            <a:pPr lvl="1"/>
            <a:r>
              <a:rPr kumimoji="1" lang="en-US" altLang="zh-CN"/>
              <a:t>Use </a:t>
            </a:r>
            <a:r>
              <a:rPr kumimoji="1" lang="en-US" altLang="zh-CN" err="1">
                <a:latin typeface="Consolas" panose="020B0609020204030204" pitchFamily="49" charset="0"/>
                <a:cs typeface="Consolas" panose="020B0609020204030204" pitchFamily="49" charset="0"/>
              </a:rPr>
              <a:t>TX.commit</a:t>
            </a:r>
            <a:r>
              <a:rPr kumimoji="1" lang="en-US" altLang="zh-CN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1" lang="en-US" altLang="zh-CN"/>
              <a:t>to commit the TX</a:t>
            </a:r>
          </a:p>
          <a:p>
            <a:r>
              <a:rPr kumimoji="1" lang="en-US" altLang="zh-CN"/>
              <a:t>In RTM, the concept is similar</a:t>
            </a:r>
            <a:r>
              <a:rPr kumimoji="1" lang="zh-CN" altLang="en-US"/>
              <a:t> </a:t>
            </a:r>
            <a:r>
              <a:rPr kumimoji="1" lang="en-US" altLang="zh-CN"/>
              <a:t>(using</a:t>
            </a:r>
            <a:r>
              <a:rPr kumimoji="1" lang="zh-CN" altLang="en-US"/>
              <a:t> </a:t>
            </a:r>
            <a:r>
              <a:rPr kumimoji="1" lang="en-US" altLang="zh-CN"/>
              <a:t>new</a:t>
            </a:r>
            <a:r>
              <a:rPr kumimoji="1" lang="zh-CN" altLang="en-US"/>
              <a:t> </a:t>
            </a:r>
            <a:r>
              <a:rPr kumimoji="1" lang="en-US" altLang="zh-CN"/>
              <a:t>instructions)</a:t>
            </a:r>
          </a:p>
          <a:p>
            <a:pPr lvl="1"/>
            <a:r>
              <a:rPr kumimoji="1" lang="en-US" altLang="zh-CN"/>
              <a:t>Use </a:t>
            </a:r>
            <a:r>
              <a:rPr kumimoji="1" lang="en-US" altLang="zh-CN" err="1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xbegin</a:t>
            </a:r>
            <a:r>
              <a:rPr kumimoji="1" lang="en-US" altLang="zh-CN"/>
              <a:t> to mark an RTM execution start</a:t>
            </a:r>
          </a:p>
          <a:p>
            <a:pPr lvl="1"/>
            <a:r>
              <a:rPr kumimoji="1" lang="en-US" altLang="zh-CN"/>
              <a:t>Use </a:t>
            </a:r>
            <a:r>
              <a:rPr kumimoji="1" lang="en-US" altLang="zh-CN" err="1">
                <a:solidFill>
                  <a:schemeClr val="accent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xend</a:t>
            </a:r>
            <a:r>
              <a:rPr kumimoji="1" lang="en-US" altLang="zh-CN"/>
              <a:t> to mark an RTM end</a:t>
            </a:r>
          </a:p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7630DFC-ABE1-184A-9283-B45D243498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72790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5D321F8-C312-CC42-BFE6-5FB3C63D8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/>
              <a:t>Programming with RTM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6C6062B-1621-1543-9967-4EA57F6211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/>
              <a:t>If transaction starts successfully</a:t>
            </a:r>
          </a:p>
          <a:p>
            <a:pPr lvl="1"/>
            <a:r>
              <a:rPr kumimoji="1" lang="en-US" altLang="zh-CN"/>
              <a:t>Do work protected by RTM, and then try to commit</a:t>
            </a:r>
          </a:p>
          <a:p>
            <a:r>
              <a:rPr kumimoji="1" lang="en-US" altLang="zh-CN">
                <a:solidFill>
                  <a:schemeClr val="accent6"/>
                </a:solidFill>
              </a:rPr>
              <a:t>Fallback routine to handle abort event</a:t>
            </a:r>
          </a:p>
          <a:p>
            <a:pPr lvl="1"/>
            <a:r>
              <a:rPr kumimoji="1" lang="en-US" altLang="zh-CN">
                <a:solidFill>
                  <a:schemeClr val="accent6"/>
                </a:solidFill>
              </a:rPr>
              <a:t>If abort, system rollback to </a:t>
            </a:r>
            <a:r>
              <a:rPr kumimoji="1" lang="en-US" altLang="zh-CN" err="1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xbegin</a:t>
            </a:r>
            <a:r>
              <a:rPr kumimoji="1" lang="en-US" altLang="zh-CN">
                <a:solidFill>
                  <a:schemeClr val="accent6"/>
                </a:solidFill>
              </a:rPr>
              <a:t>, return an abort code</a:t>
            </a:r>
          </a:p>
          <a:p>
            <a:r>
              <a:rPr kumimoji="1" lang="en-US" altLang="zh-CN">
                <a:solidFill>
                  <a:schemeClr val="accent6"/>
                </a:solidFill>
              </a:rPr>
              <a:t>Manually abort inside a transaction</a:t>
            </a:r>
          </a:p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75786B3-435D-7E43-95A4-2EB1F049A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18</a:t>
            </a:fld>
            <a:endParaRPr lang="zh-CN" altLang="en-US"/>
          </a:p>
        </p:txBody>
      </p:sp>
      <p:grpSp>
        <p:nvGrpSpPr>
          <p:cNvPr id="5" name="Group 6">
            <a:extLst>
              <a:ext uri="{FF2B5EF4-FFF2-40B4-BE49-F238E27FC236}">
                <a16:creationId xmlns:a16="http://schemas.microsoft.com/office/drawing/2014/main" id="{9E0EE53B-E0BF-C247-87D9-AD4E2D39E1F1}"/>
              </a:ext>
            </a:extLst>
          </p:cNvPr>
          <p:cNvGrpSpPr/>
          <p:nvPr/>
        </p:nvGrpSpPr>
        <p:grpSpPr>
          <a:xfrm>
            <a:off x="2607079" y="3442961"/>
            <a:ext cx="3253854" cy="2015657"/>
            <a:chOff x="1327250" y="1671427"/>
            <a:chExt cx="4338472" cy="2687542"/>
          </a:xfrm>
        </p:grpSpPr>
        <p:sp>
          <p:nvSpPr>
            <p:cNvPr id="6" name="Rectangle 8">
              <a:extLst>
                <a:ext uri="{FF2B5EF4-FFF2-40B4-BE49-F238E27FC236}">
                  <a16:creationId xmlns:a16="http://schemas.microsoft.com/office/drawing/2014/main" id="{CC268FB5-114B-684B-897E-42A05AAD3D65}"/>
                </a:ext>
              </a:extLst>
            </p:cNvPr>
            <p:cNvSpPr/>
            <p:nvPr/>
          </p:nvSpPr>
          <p:spPr>
            <a:xfrm>
              <a:off x="1327250" y="1671427"/>
              <a:ext cx="4338472" cy="2494080"/>
            </a:xfrm>
            <a:prstGeom prst="rect">
              <a:avLst/>
            </a:prstGeom>
            <a:solidFill>
              <a:schemeClr val="bg1">
                <a:lumMod val="85000"/>
                <a:alpha val="25000"/>
              </a:schemeClr>
            </a:solidFill>
            <a:ln w="12700" cmpd="sng">
              <a:solidFill>
                <a:schemeClr val="tx1"/>
              </a:solidFill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tx1"/>
                </a:solidFill>
                <a:latin typeface="Candara"/>
                <a:ea typeface="微软雅黑"/>
                <a:cs typeface="Candara"/>
              </a:endParaRPr>
            </a:p>
            <a:p>
              <a:pPr algn="ctr"/>
              <a:endParaRPr lang="zh-CN" altLang="en-US">
                <a:solidFill>
                  <a:schemeClr val="tx1"/>
                </a:solidFill>
                <a:latin typeface="Candara"/>
                <a:ea typeface="微软雅黑"/>
                <a:cs typeface="Candara"/>
              </a:endParaRPr>
            </a:p>
          </p:txBody>
        </p:sp>
        <p:sp>
          <p:nvSpPr>
            <p:cNvPr id="7" name="Rectangle 9">
              <a:extLst>
                <a:ext uri="{FF2B5EF4-FFF2-40B4-BE49-F238E27FC236}">
                  <a16:creationId xmlns:a16="http://schemas.microsoft.com/office/drawing/2014/main" id="{1701E89B-6A87-864A-92AA-E33DAEEE683C}"/>
                </a:ext>
              </a:extLst>
            </p:cNvPr>
            <p:cNvSpPr/>
            <p:nvPr/>
          </p:nvSpPr>
          <p:spPr>
            <a:xfrm>
              <a:off x="1475914" y="1804424"/>
              <a:ext cx="4092123" cy="25545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500" b="1">
                  <a:latin typeface="Candara"/>
                  <a:cs typeface="Candara"/>
                </a:rPr>
                <a:t>if</a:t>
              </a:r>
              <a:r>
                <a:rPr lang="en-US" altLang="zh-CN" sz="1500">
                  <a:latin typeface="Candara"/>
                  <a:cs typeface="Candara"/>
                </a:rPr>
                <a:t> </a:t>
              </a:r>
              <a:r>
                <a:rPr lang="en-US" altLang="zh-CN" sz="1500" i="1">
                  <a:solidFill>
                    <a:srgbClr val="FF0000"/>
                  </a:solidFill>
                  <a:latin typeface="Candara"/>
                  <a:cs typeface="Candara"/>
                </a:rPr>
                <a:t>_</a:t>
              </a:r>
              <a:r>
                <a:rPr lang="en-US" altLang="zh-CN" sz="1500" i="1" err="1">
                  <a:solidFill>
                    <a:srgbClr val="FF0000"/>
                  </a:solidFill>
                  <a:latin typeface="Candara"/>
                  <a:cs typeface="Candara"/>
                </a:rPr>
                <a:t>xbegin</a:t>
              </a:r>
              <a:r>
                <a:rPr lang="en-US" altLang="zh-CN" sz="1500">
                  <a:solidFill>
                    <a:srgbClr val="FF0000"/>
                  </a:solidFill>
                  <a:latin typeface="Candara"/>
                  <a:cs typeface="Candara"/>
                </a:rPr>
                <a:t>()</a:t>
              </a:r>
              <a:r>
                <a:rPr lang="zh-CN" altLang="en-US" sz="1500">
                  <a:solidFill>
                    <a:srgbClr val="FF0000"/>
                  </a:solidFill>
                  <a:latin typeface="Candara"/>
                  <a:cs typeface="Candara"/>
                </a:rPr>
                <a:t> </a:t>
              </a:r>
              <a:r>
                <a:rPr lang="en-US" altLang="zh-CN" sz="1500">
                  <a:solidFill>
                    <a:srgbClr val="000000"/>
                  </a:solidFill>
                  <a:latin typeface="Candara"/>
                  <a:cs typeface="Candara"/>
                </a:rPr>
                <a:t>==</a:t>
              </a:r>
              <a:r>
                <a:rPr lang="zh-CN" altLang="en-US" sz="1500">
                  <a:solidFill>
                    <a:srgbClr val="000000"/>
                  </a:solidFill>
                  <a:latin typeface="Candara"/>
                  <a:cs typeface="Candara"/>
                </a:rPr>
                <a:t> </a:t>
              </a:r>
              <a:r>
                <a:rPr lang="en-US" altLang="zh-CN" sz="1500">
                  <a:solidFill>
                    <a:srgbClr val="000000"/>
                  </a:solidFill>
                  <a:latin typeface="Candara"/>
                  <a:cs typeface="Candara"/>
                </a:rPr>
                <a:t>_XBEGIN_STARTED: </a:t>
              </a:r>
            </a:p>
            <a:p>
              <a:r>
                <a:rPr lang="en-US" altLang="zh-CN" sz="1500">
                  <a:solidFill>
                    <a:srgbClr val="D9D9D9"/>
                  </a:solidFill>
                  <a:latin typeface="Candara"/>
                  <a:cs typeface="Candara"/>
                </a:rPr>
                <a:t>    </a:t>
              </a:r>
              <a:r>
                <a:rPr lang="zh-CN" altLang="en-US" sz="1500" b="1">
                  <a:solidFill>
                    <a:srgbClr val="D9D9D9"/>
                  </a:solidFill>
                  <a:latin typeface="Candara"/>
                  <a:cs typeface="Candara"/>
                </a:rPr>
                <a:t> </a:t>
              </a:r>
              <a:r>
                <a:rPr lang="en-US" altLang="zh-CN" sz="1500" b="1" i="1">
                  <a:solidFill>
                    <a:srgbClr val="D9D9D9"/>
                  </a:solidFill>
                  <a:latin typeface="Candara"/>
                  <a:cs typeface="Candara"/>
                </a:rPr>
                <a:t>if</a:t>
              </a:r>
              <a:r>
                <a:rPr lang="zh-CN" altLang="en-US" sz="1500" i="1">
                  <a:solidFill>
                    <a:srgbClr val="D9D9D9"/>
                  </a:solidFill>
                  <a:latin typeface="Candara"/>
                  <a:cs typeface="Candara"/>
                </a:rPr>
                <a:t> </a:t>
              </a:r>
              <a:r>
                <a:rPr lang="en-US" altLang="zh-CN" sz="1500" i="1">
                  <a:solidFill>
                    <a:srgbClr val="D9D9D9"/>
                  </a:solidFill>
                  <a:latin typeface="Candara"/>
                  <a:cs typeface="Candara"/>
                </a:rPr>
                <a:t>conditions:</a:t>
              </a:r>
            </a:p>
            <a:p>
              <a:r>
                <a:rPr lang="zh-CN" altLang="zh-CN" sz="1500" i="1">
                  <a:solidFill>
                    <a:srgbClr val="D9D9D9"/>
                  </a:solidFill>
                  <a:latin typeface="Candara"/>
                  <a:cs typeface="Candara"/>
                </a:rPr>
                <a:t> </a:t>
              </a:r>
              <a:r>
                <a:rPr lang="zh-CN" altLang="en-US" sz="1500" i="1">
                  <a:solidFill>
                    <a:srgbClr val="D9D9D9"/>
                  </a:solidFill>
                  <a:latin typeface="Candara"/>
                  <a:cs typeface="Candara"/>
                </a:rPr>
                <a:t>   </a:t>
              </a:r>
              <a:r>
                <a:rPr lang="zh-CN" altLang="zh-CN" sz="1500" i="1">
                  <a:solidFill>
                    <a:srgbClr val="D9D9D9"/>
                  </a:solidFill>
                  <a:latin typeface="Candara"/>
                  <a:cs typeface="Candara"/>
                </a:rPr>
                <a:t> _</a:t>
              </a:r>
              <a:r>
                <a:rPr lang="en-US" altLang="zh-CN" sz="1500" i="1" err="1">
                  <a:solidFill>
                    <a:srgbClr val="D9D9D9"/>
                  </a:solidFill>
                  <a:latin typeface="Candara"/>
                  <a:cs typeface="Candara"/>
                </a:rPr>
                <a:t>xabort</a:t>
              </a:r>
              <a:r>
                <a:rPr lang="en-US" altLang="zh-CN" sz="1500" i="1">
                  <a:solidFill>
                    <a:srgbClr val="D9D9D9"/>
                  </a:solidFill>
                  <a:latin typeface="Candara"/>
                  <a:cs typeface="Candara"/>
                </a:rPr>
                <a:t>()</a:t>
              </a:r>
            </a:p>
            <a:p>
              <a:r>
                <a:rPr lang="zh-CN" altLang="zh-CN" sz="1500" i="1">
                  <a:solidFill>
                    <a:srgbClr val="000000"/>
                  </a:solidFill>
                  <a:latin typeface="Candara"/>
                  <a:cs typeface="Candara"/>
                </a:rPr>
                <a:t> </a:t>
              </a:r>
              <a:r>
                <a:rPr lang="zh-CN" altLang="en-US" sz="1500" i="1">
                  <a:solidFill>
                    <a:srgbClr val="000000"/>
                  </a:solidFill>
                  <a:latin typeface="Candara"/>
                  <a:cs typeface="Candara"/>
                </a:rPr>
                <a:t>      </a:t>
              </a:r>
              <a:r>
                <a:rPr lang="en-US" altLang="zh-CN" sz="1500" i="1">
                  <a:solidFill>
                    <a:srgbClr val="000000"/>
                  </a:solidFill>
                  <a:latin typeface="Candara"/>
                  <a:cs typeface="Candara"/>
                </a:rPr>
                <a:t>critical code</a:t>
              </a:r>
            </a:p>
            <a:p>
              <a:r>
                <a:rPr lang="en-US" altLang="zh-CN" sz="1500" i="1">
                  <a:solidFill>
                    <a:srgbClr val="000000"/>
                  </a:solidFill>
                  <a:latin typeface="Candara"/>
                  <a:cs typeface="Candara"/>
                </a:rPr>
                <a:t>     </a:t>
              </a:r>
              <a:r>
                <a:rPr lang="zh-CN" altLang="zh-CN" sz="1500" i="1">
                  <a:solidFill>
                    <a:srgbClr val="FF0000"/>
                  </a:solidFill>
                  <a:latin typeface="Candara"/>
                  <a:cs typeface="Candara"/>
                </a:rPr>
                <a:t>_</a:t>
              </a:r>
              <a:r>
                <a:rPr lang="en-US" altLang="zh-CN" sz="1500" i="1" err="1">
                  <a:solidFill>
                    <a:srgbClr val="FF0000"/>
                  </a:solidFill>
                  <a:latin typeface="Candara"/>
                  <a:cs typeface="Candara"/>
                </a:rPr>
                <a:t>xend</a:t>
              </a:r>
              <a:r>
                <a:rPr lang="en-US" altLang="zh-CN" sz="1500" i="1">
                  <a:solidFill>
                    <a:srgbClr val="FF0000"/>
                  </a:solidFill>
                  <a:latin typeface="Candara"/>
                  <a:cs typeface="Candara"/>
                </a:rPr>
                <a:t>()</a:t>
              </a:r>
            </a:p>
            <a:p>
              <a:r>
                <a:rPr lang="en-US" altLang="zh-CN" sz="1500" b="1" i="1">
                  <a:solidFill>
                    <a:schemeClr val="bg1">
                      <a:lumMod val="85000"/>
                    </a:schemeClr>
                  </a:solidFill>
                  <a:latin typeface="Candara"/>
                  <a:cs typeface="Candara"/>
                </a:rPr>
                <a:t>else</a:t>
              </a:r>
            </a:p>
            <a:p>
              <a:r>
                <a:rPr lang="zh-CN" altLang="zh-CN" sz="1500" i="1">
                  <a:solidFill>
                    <a:schemeClr val="bg1">
                      <a:lumMod val="85000"/>
                    </a:schemeClr>
                  </a:solidFill>
                  <a:latin typeface="Candara"/>
                  <a:cs typeface="Candara"/>
                </a:rPr>
                <a:t> </a:t>
              </a:r>
              <a:r>
                <a:rPr lang="zh-CN" altLang="en-US" sz="1500" i="1">
                  <a:solidFill>
                    <a:schemeClr val="bg1">
                      <a:lumMod val="85000"/>
                    </a:schemeClr>
                  </a:solidFill>
                  <a:latin typeface="Candara"/>
                  <a:cs typeface="Candara"/>
                </a:rPr>
                <a:t>  </a:t>
              </a:r>
              <a:r>
                <a:rPr lang="en-US" altLang="zh-CN" sz="1500" i="1">
                  <a:solidFill>
                    <a:schemeClr val="bg1">
                      <a:lumMod val="85000"/>
                    </a:schemeClr>
                  </a:solidFill>
                  <a:latin typeface="Candara"/>
                  <a:cs typeface="Candara"/>
                </a:rPr>
                <a:t>fallback</a:t>
              </a:r>
              <a:r>
                <a:rPr lang="zh-CN" altLang="en-US" sz="1500" i="1">
                  <a:solidFill>
                    <a:schemeClr val="bg1">
                      <a:lumMod val="85000"/>
                    </a:schemeClr>
                  </a:solidFill>
                  <a:latin typeface="Candara"/>
                  <a:cs typeface="Candara"/>
                </a:rPr>
                <a:t> </a:t>
              </a:r>
              <a:r>
                <a:rPr lang="en-US" altLang="zh-CN" sz="1500" i="1">
                  <a:solidFill>
                    <a:schemeClr val="bg1">
                      <a:lumMod val="85000"/>
                    </a:schemeClr>
                  </a:solidFill>
                  <a:latin typeface="Candara"/>
                  <a:cs typeface="Candara"/>
                </a:rPr>
                <a:t>routine</a:t>
              </a:r>
              <a:endParaRPr lang="en-US" altLang="zh-CN" sz="1500">
                <a:solidFill>
                  <a:schemeClr val="bg1">
                    <a:lumMod val="85000"/>
                  </a:schemeClr>
                </a:solidFill>
                <a:latin typeface="Candara"/>
                <a:cs typeface="Candara"/>
              </a:endParaRPr>
            </a:p>
            <a:p>
              <a:endParaRPr lang="en-US" altLang="zh-CN" sz="1350">
                <a:latin typeface="Candara"/>
                <a:cs typeface="Candar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743958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5D321F8-C312-CC42-BFE6-5FB3C63D85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/>
              <a:t>Programming with RTM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6C6062B-1621-1543-9967-4EA57F6211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2761" y="896720"/>
            <a:ext cx="7591752" cy="3394472"/>
          </a:xfrm>
        </p:spPr>
        <p:txBody>
          <a:bodyPr/>
          <a:lstStyle/>
          <a:p>
            <a:r>
              <a:rPr kumimoji="1" lang="en-US" altLang="zh-CN" dirty="0"/>
              <a:t>If an HTM transaction starts successfully</a:t>
            </a:r>
          </a:p>
          <a:p>
            <a:pPr lvl="1"/>
            <a:r>
              <a:rPr kumimoji="1" lang="en-US" altLang="zh-CN" dirty="0"/>
              <a:t>Do work protected by RTM, and then try to commit</a:t>
            </a:r>
          </a:p>
          <a:p>
            <a:r>
              <a:rPr kumimoji="1" lang="en-US" altLang="zh-CN" dirty="0">
                <a:solidFill>
                  <a:schemeClr val="tx1"/>
                </a:solidFill>
              </a:rPr>
              <a:t>Fallback routine to handle abort event</a:t>
            </a:r>
          </a:p>
          <a:p>
            <a:pPr lvl="1"/>
            <a:r>
              <a:rPr kumimoji="1" lang="en-US" altLang="zh-CN" dirty="0">
                <a:solidFill>
                  <a:schemeClr val="tx1"/>
                </a:solidFill>
              </a:rPr>
              <a:t>If abort, CPU </a:t>
            </a:r>
            <a:r>
              <a:rPr kumimoji="1" lang="en-US" altLang="zh-CN" u="sng" dirty="0">
                <a:solidFill>
                  <a:schemeClr val="tx1"/>
                </a:solidFill>
              </a:rPr>
              <a:t>rollbacks</a:t>
            </a:r>
            <a:r>
              <a:rPr kumimoji="1" lang="en-US" altLang="zh-CN" dirty="0">
                <a:solidFill>
                  <a:schemeClr val="tx1"/>
                </a:solidFill>
              </a:rPr>
              <a:t> to line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xbegin</a:t>
            </a:r>
            <a:r>
              <a:rPr kumimoji="1" lang="en-US" altLang="zh-CN" dirty="0">
                <a:solidFill>
                  <a:schemeClr val="tx1"/>
                </a:solidFill>
              </a:rPr>
              <a:t>, return an </a:t>
            </a:r>
            <a:r>
              <a:rPr kumimoji="1" lang="en-US" altLang="zh-CN" u="sng" dirty="0">
                <a:solidFill>
                  <a:schemeClr val="tx1"/>
                </a:solidFill>
              </a:rPr>
              <a:t>abort code</a:t>
            </a:r>
            <a:r>
              <a:rPr kumimoji="1" lang="en-US" altLang="zh-CN" dirty="0">
                <a:solidFill>
                  <a:schemeClr val="tx1"/>
                </a:solidFill>
              </a:rPr>
              <a:t>,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and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 err="1">
                <a:solidFill>
                  <a:schemeClr val="tx1"/>
                </a:solidFill>
              </a:rPr>
              <a:t>goto</a:t>
            </a:r>
            <a:r>
              <a:rPr kumimoji="1" lang="zh-CN" altLang="en-US" dirty="0">
                <a:solidFill>
                  <a:schemeClr val="tx1"/>
                </a:solidFill>
              </a:rPr>
              <a:t> </a:t>
            </a:r>
            <a:r>
              <a:rPr kumimoji="1" lang="en-US" altLang="zh-CN" dirty="0">
                <a:solidFill>
                  <a:schemeClr val="tx1"/>
                </a:solidFill>
              </a:rPr>
              <a:t>fallback</a:t>
            </a:r>
          </a:p>
          <a:p>
            <a:r>
              <a:rPr kumimoji="1" lang="en-US" altLang="zh-CN" dirty="0">
                <a:solidFill>
                  <a:schemeClr val="accent6"/>
                </a:solidFill>
              </a:rPr>
              <a:t>Manually abort inside a transaction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75786B3-435D-7E43-95A4-2EB1F049A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19</a:t>
            </a:fld>
            <a:endParaRPr lang="zh-CN" altLang="en-US"/>
          </a:p>
        </p:txBody>
      </p:sp>
      <p:grpSp>
        <p:nvGrpSpPr>
          <p:cNvPr id="8" name="Group 6">
            <a:extLst>
              <a:ext uri="{FF2B5EF4-FFF2-40B4-BE49-F238E27FC236}">
                <a16:creationId xmlns:a16="http://schemas.microsoft.com/office/drawing/2014/main" id="{9667628C-853D-7544-90B9-494D8266EB67}"/>
              </a:ext>
            </a:extLst>
          </p:cNvPr>
          <p:cNvGrpSpPr/>
          <p:nvPr/>
        </p:nvGrpSpPr>
        <p:grpSpPr>
          <a:xfrm>
            <a:off x="2607079" y="3442961"/>
            <a:ext cx="3253854" cy="2015657"/>
            <a:chOff x="1327250" y="1671427"/>
            <a:chExt cx="4338472" cy="2687542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A952C65-17A9-0844-A585-2F018B750DCF}"/>
                </a:ext>
              </a:extLst>
            </p:cNvPr>
            <p:cNvSpPr/>
            <p:nvPr/>
          </p:nvSpPr>
          <p:spPr>
            <a:xfrm>
              <a:off x="1327250" y="1671427"/>
              <a:ext cx="4338472" cy="2494080"/>
            </a:xfrm>
            <a:prstGeom prst="rect">
              <a:avLst/>
            </a:prstGeom>
            <a:solidFill>
              <a:schemeClr val="bg1">
                <a:lumMod val="85000"/>
                <a:alpha val="25000"/>
              </a:schemeClr>
            </a:solidFill>
            <a:ln w="12700" cmpd="sng">
              <a:solidFill>
                <a:schemeClr val="tx1"/>
              </a:solidFill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tx1"/>
                </a:solidFill>
                <a:latin typeface="Candara"/>
                <a:ea typeface="微软雅黑"/>
                <a:cs typeface="Candara"/>
              </a:endParaRPr>
            </a:p>
            <a:p>
              <a:pPr algn="ctr"/>
              <a:endParaRPr lang="zh-CN" altLang="en-US">
                <a:solidFill>
                  <a:schemeClr val="tx1"/>
                </a:solidFill>
                <a:latin typeface="Candara"/>
                <a:ea typeface="微软雅黑"/>
                <a:cs typeface="Candara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ACDB3E19-5D79-894D-8DCD-16BCBDAC7CA2}"/>
                </a:ext>
              </a:extLst>
            </p:cNvPr>
            <p:cNvSpPr/>
            <p:nvPr/>
          </p:nvSpPr>
          <p:spPr>
            <a:xfrm>
              <a:off x="1475914" y="1804424"/>
              <a:ext cx="4092123" cy="25545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500" b="1" dirty="0">
                  <a:latin typeface="Candara"/>
                  <a:cs typeface="Candara"/>
                </a:rPr>
                <a:t>if</a:t>
              </a:r>
              <a:r>
                <a:rPr lang="en-US" altLang="zh-CN" sz="1500" dirty="0">
                  <a:latin typeface="Candara"/>
                  <a:cs typeface="Candara"/>
                </a:rPr>
                <a:t> </a:t>
              </a:r>
              <a:r>
                <a:rPr lang="en-US" altLang="zh-CN" sz="1500" i="1" dirty="0">
                  <a:solidFill>
                    <a:srgbClr val="000000"/>
                  </a:solidFill>
                  <a:latin typeface="Candara"/>
                  <a:cs typeface="Candara"/>
                </a:rPr>
                <a:t>_</a:t>
              </a:r>
              <a:r>
                <a:rPr lang="en-US" altLang="zh-CN" sz="1500" i="1" dirty="0" err="1">
                  <a:solidFill>
                    <a:srgbClr val="000000"/>
                  </a:solidFill>
                  <a:latin typeface="Candara"/>
                  <a:cs typeface="Candara"/>
                </a:rPr>
                <a:t>xbegin</a:t>
              </a:r>
              <a:r>
                <a:rPr lang="en-US" altLang="zh-CN" sz="1500" dirty="0">
                  <a:solidFill>
                    <a:srgbClr val="000000"/>
                  </a:solidFill>
                  <a:latin typeface="Candara"/>
                  <a:cs typeface="Candara"/>
                </a:rPr>
                <a:t>()</a:t>
              </a:r>
              <a:r>
                <a:rPr lang="zh-CN" altLang="en-US" sz="1500" dirty="0">
                  <a:solidFill>
                    <a:srgbClr val="000000"/>
                  </a:solidFill>
                  <a:latin typeface="Candara"/>
                  <a:cs typeface="Candara"/>
                </a:rPr>
                <a:t> </a:t>
              </a:r>
              <a:r>
                <a:rPr lang="en-US" altLang="zh-CN" sz="1500" dirty="0">
                  <a:solidFill>
                    <a:srgbClr val="000000"/>
                  </a:solidFill>
                  <a:latin typeface="Candara"/>
                  <a:cs typeface="Candara"/>
                </a:rPr>
                <a:t>==</a:t>
              </a:r>
              <a:r>
                <a:rPr lang="zh-CN" altLang="en-US" sz="1500" dirty="0">
                  <a:solidFill>
                    <a:srgbClr val="000000"/>
                  </a:solidFill>
                  <a:latin typeface="Candara"/>
                  <a:cs typeface="Candara"/>
                </a:rPr>
                <a:t> </a:t>
              </a:r>
              <a:r>
                <a:rPr lang="en-US" altLang="zh-CN" sz="1500" dirty="0">
                  <a:solidFill>
                    <a:srgbClr val="000000"/>
                  </a:solidFill>
                  <a:latin typeface="Candara"/>
                  <a:cs typeface="Candara"/>
                </a:rPr>
                <a:t>_XBEGIN_STARTED: </a:t>
              </a:r>
            </a:p>
            <a:p>
              <a:r>
                <a:rPr lang="en-US" altLang="zh-CN" sz="1500" dirty="0">
                  <a:solidFill>
                    <a:srgbClr val="000000"/>
                  </a:solidFill>
                  <a:latin typeface="Candara"/>
                  <a:cs typeface="Candara"/>
                </a:rPr>
                <a:t>   </a:t>
              </a:r>
              <a:r>
                <a:rPr lang="en-US" altLang="zh-CN" sz="1500" dirty="0">
                  <a:solidFill>
                    <a:srgbClr val="D9D9D9"/>
                  </a:solidFill>
                  <a:latin typeface="Candara"/>
                  <a:cs typeface="Candara"/>
                </a:rPr>
                <a:t> </a:t>
              </a:r>
              <a:r>
                <a:rPr lang="zh-CN" altLang="en-US" sz="1500" b="1" dirty="0">
                  <a:solidFill>
                    <a:srgbClr val="D9D9D9"/>
                  </a:solidFill>
                  <a:latin typeface="Candara"/>
                  <a:cs typeface="Candara"/>
                </a:rPr>
                <a:t> </a:t>
              </a:r>
              <a:r>
                <a:rPr lang="en-US" altLang="zh-CN" sz="1500" b="1" i="1" dirty="0">
                  <a:solidFill>
                    <a:srgbClr val="D9D9D9"/>
                  </a:solidFill>
                  <a:latin typeface="Candara"/>
                  <a:cs typeface="Candara"/>
                </a:rPr>
                <a:t>if</a:t>
              </a:r>
              <a:r>
                <a:rPr lang="zh-CN" altLang="en-US" sz="1500" i="1" dirty="0">
                  <a:solidFill>
                    <a:srgbClr val="D9D9D9"/>
                  </a:solidFill>
                  <a:latin typeface="Candara"/>
                  <a:cs typeface="Candara"/>
                </a:rPr>
                <a:t> </a:t>
              </a:r>
              <a:r>
                <a:rPr lang="en-US" altLang="zh-CN" sz="1500" i="1" dirty="0">
                  <a:solidFill>
                    <a:srgbClr val="D9D9D9"/>
                  </a:solidFill>
                  <a:latin typeface="Candara"/>
                  <a:cs typeface="Candara"/>
                </a:rPr>
                <a:t>conditions:</a:t>
              </a:r>
            </a:p>
            <a:p>
              <a:r>
                <a:rPr lang="zh-CN" altLang="zh-CN" sz="1500" i="1" dirty="0">
                  <a:solidFill>
                    <a:srgbClr val="D9D9D9"/>
                  </a:solidFill>
                  <a:latin typeface="Candara"/>
                  <a:cs typeface="Candara"/>
                </a:rPr>
                <a:t> </a:t>
              </a:r>
              <a:r>
                <a:rPr lang="zh-CN" altLang="en-US" sz="1500" i="1" dirty="0">
                  <a:solidFill>
                    <a:srgbClr val="D9D9D9"/>
                  </a:solidFill>
                  <a:latin typeface="Candara"/>
                  <a:cs typeface="Candara"/>
                </a:rPr>
                <a:t>   </a:t>
              </a:r>
              <a:r>
                <a:rPr lang="zh-CN" altLang="zh-CN" sz="1500" i="1" dirty="0">
                  <a:solidFill>
                    <a:srgbClr val="D9D9D9"/>
                  </a:solidFill>
                  <a:latin typeface="Candara"/>
                  <a:cs typeface="Candara"/>
                </a:rPr>
                <a:t> _</a:t>
              </a:r>
              <a:r>
                <a:rPr lang="en-US" altLang="zh-CN" sz="1500" i="1" dirty="0" err="1">
                  <a:solidFill>
                    <a:srgbClr val="D9D9D9"/>
                  </a:solidFill>
                  <a:latin typeface="Candara"/>
                  <a:cs typeface="Candara"/>
                </a:rPr>
                <a:t>xabort</a:t>
              </a:r>
              <a:r>
                <a:rPr lang="en-US" altLang="zh-CN" sz="1500" i="1" dirty="0">
                  <a:solidFill>
                    <a:srgbClr val="D9D9D9"/>
                  </a:solidFill>
                  <a:latin typeface="Candara"/>
                  <a:cs typeface="Candara"/>
                </a:rPr>
                <a:t>()</a:t>
              </a:r>
            </a:p>
            <a:p>
              <a:r>
                <a:rPr lang="zh-CN" altLang="zh-CN" sz="1500" i="1" dirty="0">
                  <a:solidFill>
                    <a:srgbClr val="000000"/>
                  </a:solidFill>
                  <a:latin typeface="Candara"/>
                  <a:cs typeface="Candara"/>
                </a:rPr>
                <a:t> </a:t>
              </a:r>
              <a:r>
                <a:rPr lang="zh-CN" altLang="en-US" sz="1500" i="1" dirty="0">
                  <a:solidFill>
                    <a:srgbClr val="000000"/>
                  </a:solidFill>
                  <a:latin typeface="Candara"/>
                  <a:cs typeface="Candara"/>
                </a:rPr>
                <a:t>  </a:t>
              </a:r>
              <a:r>
                <a:rPr lang="en-US" altLang="zh-CN" sz="1500" i="1" dirty="0">
                  <a:solidFill>
                    <a:srgbClr val="000000"/>
                  </a:solidFill>
                  <a:latin typeface="Candara"/>
                  <a:cs typeface="Candara"/>
                </a:rPr>
                <a:t>  critical code (</a:t>
              </a:r>
              <a:r>
                <a:rPr lang="en-US" altLang="zh-CN" sz="1500" i="1" dirty="0">
                  <a:solidFill>
                    <a:srgbClr val="FF0000"/>
                  </a:solidFill>
                  <a:latin typeface="Candara"/>
                  <a:cs typeface="Candara"/>
                </a:rPr>
                <a:t>access x</a:t>
              </a:r>
              <a:r>
                <a:rPr lang="en-US" altLang="zh-CN" sz="1500" i="1" dirty="0">
                  <a:solidFill>
                    <a:srgbClr val="000000"/>
                  </a:solidFill>
                  <a:latin typeface="Candara"/>
                  <a:cs typeface="Candara"/>
                </a:rPr>
                <a:t>)</a:t>
              </a:r>
            </a:p>
            <a:p>
              <a:r>
                <a:rPr lang="en-US" altLang="zh-CN" sz="1500" i="1" dirty="0">
                  <a:solidFill>
                    <a:srgbClr val="000000"/>
                  </a:solidFill>
                  <a:latin typeface="Candara"/>
                  <a:cs typeface="Candara"/>
                </a:rPr>
                <a:t>     </a:t>
              </a:r>
              <a:r>
                <a:rPr lang="zh-CN" altLang="zh-CN" sz="1500" i="1" dirty="0">
                  <a:solidFill>
                    <a:srgbClr val="000000"/>
                  </a:solidFill>
                  <a:latin typeface="Candara"/>
                  <a:cs typeface="Candara"/>
                </a:rPr>
                <a:t>_</a:t>
              </a:r>
              <a:r>
                <a:rPr lang="en-US" altLang="zh-CN" sz="1500" i="1" dirty="0" err="1">
                  <a:solidFill>
                    <a:srgbClr val="000000"/>
                  </a:solidFill>
                  <a:latin typeface="Candara"/>
                  <a:cs typeface="Candara"/>
                </a:rPr>
                <a:t>xend</a:t>
              </a:r>
              <a:r>
                <a:rPr lang="en-US" altLang="zh-CN" sz="1500" i="1" dirty="0">
                  <a:solidFill>
                    <a:srgbClr val="000000"/>
                  </a:solidFill>
                  <a:latin typeface="Candara"/>
                  <a:cs typeface="Candara"/>
                </a:rPr>
                <a:t>()</a:t>
              </a:r>
            </a:p>
            <a:p>
              <a:r>
                <a:rPr lang="en-US" altLang="zh-CN" sz="1500" b="1" i="1" dirty="0">
                  <a:latin typeface="Candara"/>
                  <a:cs typeface="Candara"/>
                </a:rPr>
                <a:t>else</a:t>
              </a:r>
            </a:p>
            <a:p>
              <a:r>
                <a:rPr lang="zh-CN" altLang="zh-CN" sz="1500" i="1" dirty="0">
                  <a:latin typeface="Candara"/>
                  <a:cs typeface="Candara"/>
                </a:rPr>
                <a:t> </a:t>
              </a:r>
              <a:r>
                <a:rPr lang="zh-CN" altLang="en-US" sz="1500" i="1" dirty="0">
                  <a:latin typeface="Candara"/>
                  <a:cs typeface="Candara"/>
                </a:rPr>
                <a:t>  </a:t>
              </a:r>
              <a:r>
                <a:rPr lang="en-US" altLang="zh-CN" sz="1500" i="1" dirty="0">
                  <a:solidFill>
                    <a:srgbClr val="FF0000"/>
                  </a:solidFill>
                  <a:latin typeface="Candara"/>
                  <a:cs typeface="Candara"/>
                </a:rPr>
                <a:t>fallback</a:t>
              </a:r>
              <a:r>
                <a:rPr lang="zh-CN" altLang="en-US" sz="1500" i="1" dirty="0">
                  <a:solidFill>
                    <a:srgbClr val="FF0000"/>
                  </a:solidFill>
                  <a:latin typeface="Candara"/>
                  <a:cs typeface="Candara"/>
                </a:rPr>
                <a:t> </a:t>
              </a:r>
              <a:r>
                <a:rPr lang="en-US" altLang="zh-CN" sz="1500" i="1" dirty="0">
                  <a:solidFill>
                    <a:srgbClr val="FF0000"/>
                  </a:solidFill>
                  <a:latin typeface="Candara"/>
                  <a:cs typeface="Candara"/>
                </a:rPr>
                <a:t>routine</a:t>
              </a:r>
              <a:endParaRPr lang="en-US" altLang="zh-CN" sz="1500" dirty="0">
                <a:solidFill>
                  <a:srgbClr val="FF0000"/>
                </a:solidFill>
                <a:latin typeface="Candara"/>
                <a:cs typeface="Candara"/>
              </a:endParaRPr>
            </a:p>
            <a:p>
              <a:endParaRPr lang="en-US" altLang="zh-CN" sz="1350" dirty="0">
                <a:latin typeface="Candara"/>
                <a:cs typeface="Candara"/>
              </a:endParaRPr>
            </a:p>
          </p:txBody>
        </p:sp>
      </p:grpSp>
      <p:grpSp>
        <p:nvGrpSpPr>
          <p:cNvPr id="11" name="Group 15">
            <a:extLst>
              <a:ext uri="{FF2B5EF4-FFF2-40B4-BE49-F238E27FC236}">
                <a16:creationId xmlns:a16="http://schemas.microsoft.com/office/drawing/2014/main" id="{8CA49B4D-0EF2-884F-B8D7-404C9235DF4E}"/>
              </a:ext>
            </a:extLst>
          </p:cNvPr>
          <p:cNvGrpSpPr/>
          <p:nvPr/>
        </p:nvGrpSpPr>
        <p:grpSpPr>
          <a:xfrm>
            <a:off x="6223001" y="3840674"/>
            <a:ext cx="1180970" cy="1470730"/>
            <a:chOff x="1327250" y="1671428"/>
            <a:chExt cx="4338472" cy="2494081"/>
          </a:xfrm>
        </p:grpSpPr>
        <p:sp>
          <p:nvSpPr>
            <p:cNvPr id="12" name="Rectangle 17">
              <a:extLst>
                <a:ext uri="{FF2B5EF4-FFF2-40B4-BE49-F238E27FC236}">
                  <a16:creationId xmlns:a16="http://schemas.microsoft.com/office/drawing/2014/main" id="{727CB16B-24F5-6346-8A42-19189301C4EB}"/>
                </a:ext>
              </a:extLst>
            </p:cNvPr>
            <p:cNvSpPr/>
            <p:nvPr/>
          </p:nvSpPr>
          <p:spPr>
            <a:xfrm>
              <a:off x="1327250" y="1671428"/>
              <a:ext cx="4338472" cy="2494081"/>
            </a:xfrm>
            <a:prstGeom prst="rect">
              <a:avLst/>
            </a:prstGeom>
            <a:solidFill>
              <a:schemeClr val="bg1">
                <a:lumMod val="85000"/>
                <a:alpha val="25000"/>
              </a:schemeClr>
            </a:solidFill>
            <a:ln w="12700" cmpd="sng">
              <a:solidFill>
                <a:schemeClr val="tx1"/>
              </a:solidFill>
              <a:rou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>
                <a:solidFill>
                  <a:schemeClr val="tx1"/>
                </a:solidFill>
                <a:latin typeface="Candara"/>
                <a:ea typeface="微软雅黑"/>
                <a:cs typeface="Candara"/>
              </a:endParaRPr>
            </a:p>
            <a:p>
              <a:pPr algn="ctr"/>
              <a:endParaRPr lang="zh-CN" altLang="en-US">
                <a:solidFill>
                  <a:schemeClr val="tx1"/>
                </a:solidFill>
                <a:latin typeface="Candara"/>
                <a:ea typeface="微软雅黑"/>
                <a:cs typeface="Candara"/>
              </a:endParaRPr>
            </a:p>
          </p:txBody>
        </p:sp>
        <p:sp>
          <p:nvSpPr>
            <p:cNvPr id="13" name="Rectangle 18">
              <a:extLst>
                <a:ext uri="{FF2B5EF4-FFF2-40B4-BE49-F238E27FC236}">
                  <a16:creationId xmlns:a16="http://schemas.microsoft.com/office/drawing/2014/main" id="{7448840A-65A9-4C4E-9A58-C9BE7699B217}"/>
                </a:ext>
              </a:extLst>
            </p:cNvPr>
            <p:cNvSpPr/>
            <p:nvPr/>
          </p:nvSpPr>
          <p:spPr>
            <a:xfrm>
              <a:off x="1475915" y="1804424"/>
              <a:ext cx="4092121" cy="62631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>
                  <a:latin typeface="Candara"/>
                  <a:cs typeface="Candara"/>
                </a:rPr>
                <a:t>x = 1</a:t>
              </a:r>
              <a:endParaRPr lang="en-US" altLang="zh-CN" sz="1500">
                <a:latin typeface="Candara"/>
                <a:cs typeface="Candara"/>
              </a:endParaRPr>
            </a:p>
          </p:txBody>
        </p:sp>
      </p:grpSp>
      <p:sp>
        <p:nvSpPr>
          <p:cNvPr id="14" name="Rectangle 19">
            <a:extLst>
              <a:ext uri="{FF2B5EF4-FFF2-40B4-BE49-F238E27FC236}">
                <a16:creationId xmlns:a16="http://schemas.microsoft.com/office/drawing/2014/main" id="{EE4671BD-82DC-0447-BF1E-71FE397D6A63}"/>
              </a:ext>
            </a:extLst>
          </p:cNvPr>
          <p:cNvSpPr/>
          <p:nvPr/>
        </p:nvSpPr>
        <p:spPr>
          <a:xfrm>
            <a:off x="6096001" y="3485999"/>
            <a:ext cx="1572684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500">
                <a:latin typeface="Candara"/>
                <a:cs typeface="Candara"/>
              </a:rPr>
              <a:t>Another process</a:t>
            </a:r>
            <a:endParaRPr lang="en-US" altLang="zh-CN" sz="1350">
              <a:latin typeface="Candara"/>
              <a:cs typeface="Candara"/>
            </a:endParaRPr>
          </a:p>
        </p:txBody>
      </p:sp>
    </p:spTree>
    <p:extLst>
      <p:ext uri="{BB962C8B-B14F-4D97-AF65-F5344CB8AC3E}">
        <p14:creationId xmlns:p14="http://schemas.microsoft.com/office/powerpoint/2010/main" val="9838973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261C913-93B0-5E41-AEE0-B330981EC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Challenge: how to handle aborts?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8A34A40-8270-CE4B-A377-AAC6549224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RTM provides new instruction set</a:t>
            </a:r>
          </a:p>
          <a:p>
            <a:pPr lvl="1"/>
            <a:r>
              <a:rPr kumimoji="1" lang="en-US" altLang="zh-CN" dirty="0">
                <a:latin typeface="+mj-lt"/>
                <a:cs typeface="Courier New" panose="02070309020205020404" pitchFamily="49" charset="0"/>
              </a:rPr>
              <a:t>Key instructions: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xbegin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(),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xend</a:t>
            </a:r>
            <a:r>
              <a:rPr kumimoji="1" lang="en-US" altLang="zh-CN" dirty="0"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</a:p>
          <a:p>
            <a:r>
              <a:rPr kumimoji="1" lang="en-US" altLang="zh-CN" dirty="0"/>
              <a:t>Problem: what if HTM aborts? How to handle it? 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C4EC213-67F2-DA41-BC22-627066D34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20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BF9EC20-6A1E-EF4A-8936-A7B6030118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9327" y="2857501"/>
            <a:ext cx="4925347" cy="2290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00448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D5CCFBE-B4C2-7C41-A513-6197C9C03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Can we use simple retry?  No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0F2F227-21B0-C94C-BE0B-EFCA8FC357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Key reason: RTM cannot guarantee succeed, and in some cases, it always fails </a:t>
            </a:r>
          </a:p>
          <a:p>
            <a:pPr lvl="1"/>
            <a:r>
              <a:rPr kumimoji="1" lang="en-US" altLang="zh-CN" dirty="0"/>
              <a:t>To see why, we need to dig into the details of OCC !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E5599D7-9873-594E-94C7-85027BF21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36837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4017012-BD7A-6940-A162-D0EA5F336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Implementation of RTM: OCC!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6513CD2-FBDB-F246-BA0B-612292A228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8680" y="1302127"/>
            <a:ext cx="7406640" cy="3921143"/>
          </a:xfrm>
        </p:spPr>
        <p:txBody>
          <a:bodyPr>
            <a:normAutofit/>
          </a:bodyPr>
          <a:lstStyle/>
          <a:p>
            <a:r>
              <a:rPr kumimoji="1" lang="en-US" altLang="zh-CN" dirty="0">
                <a:cs typeface="Courier New" panose="02070309020205020404" pitchFamily="49" charset="0"/>
              </a:rPr>
              <a:t>Background: Intel implements RTM using </a:t>
            </a:r>
            <a:r>
              <a:rPr kumimoji="1" lang="en-US" altLang="zh-CN" dirty="0">
                <a:solidFill>
                  <a:srgbClr val="C00000"/>
                </a:solidFill>
                <a:cs typeface="Courier New" panose="02070309020205020404" pitchFamily="49" charset="0"/>
              </a:rPr>
              <a:t>OCC </a:t>
            </a:r>
          </a:p>
          <a:p>
            <a:pPr lvl="1"/>
            <a:r>
              <a:rPr kumimoji="1" lang="en-US" altLang="zh-CN" dirty="0">
                <a:cs typeface="Courier New" panose="02070309020205020404" pitchFamily="49" charset="0"/>
              </a:rPr>
              <a:t>Use CPU cache to track the </a:t>
            </a:r>
            <a:r>
              <a:rPr kumimoji="1" lang="en-US" altLang="zh-CN" b="1" dirty="0">
                <a:solidFill>
                  <a:schemeClr val="accent1"/>
                </a:solidFill>
                <a:cs typeface="Courier New" panose="02070309020205020404" pitchFamily="49" charset="0"/>
              </a:rPr>
              <a:t>read/write sets</a:t>
            </a:r>
          </a:p>
          <a:p>
            <a:pPr lvl="1"/>
            <a:r>
              <a:rPr kumimoji="1" lang="en-US" altLang="zh-CN" dirty="0">
                <a:cs typeface="Courier New" panose="02070309020205020404" pitchFamily="49" charset="0"/>
              </a:rPr>
              <a:t>How to detect conflicts? Based on cache coherence protocols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966D7FA-0390-CF46-AFF1-5570D22DB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22</a:t>
            </a:fld>
            <a:endParaRPr lang="zh-CN" altLang="en-US"/>
          </a:p>
        </p:txBody>
      </p:sp>
      <p:pic>
        <p:nvPicPr>
          <p:cNvPr id="1026" name="Picture 2" descr="GT Explains: What is a CPU Cache, What Does it Do">
            <a:extLst>
              <a:ext uri="{FF2B5EF4-FFF2-40B4-BE49-F238E27FC236}">
                <a16:creationId xmlns:a16="http://schemas.microsoft.com/office/drawing/2014/main" id="{169CEA29-DF03-044B-A3D1-A6323FA5F3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2566" y="3247411"/>
            <a:ext cx="2009023" cy="1400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下箭头 4">
            <a:extLst>
              <a:ext uri="{FF2B5EF4-FFF2-40B4-BE49-F238E27FC236}">
                <a16:creationId xmlns:a16="http://schemas.microsoft.com/office/drawing/2014/main" id="{D2550357-D296-1E07-0946-F1B870E43EE4}"/>
              </a:ext>
            </a:extLst>
          </p:cNvPr>
          <p:cNvSpPr/>
          <p:nvPr/>
        </p:nvSpPr>
        <p:spPr>
          <a:xfrm>
            <a:off x="2627784" y="2626540"/>
            <a:ext cx="648072" cy="461919"/>
          </a:xfrm>
          <a:prstGeom prst="downArrow">
            <a:avLst/>
          </a:pr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D328750D-8A3A-ABF8-A607-657641BBD922}"/>
              </a:ext>
            </a:extLst>
          </p:cNvPr>
          <p:cNvSpPr txBox="1"/>
          <p:nvPr/>
        </p:nvSpPr>
        <p:spPr>
          <a:xfrm>
            <a:off x="1891146" y="3361556"/>
            <a:ext cx="46620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>
                <a:cs typeface="Courier New" panose="02070309020205020404" pitchFamily="49" charset="0"/>
              </a:rPr>
              <a:t>Key to high performance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602495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844E9DE-9EF6-A840-AA59-DB83D6BA71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Issue#1: Limited working set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26ECE1C-DE3C-734C-B320-E0F3F7FF30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/>
              <a:t>Reason: CPU has limited cache size</a:t>
            </a:r>
          </a:p>
          <a:p>
            <a:r>
              <a:rPr kumimoji="1" lang="en-US" altLang="zh-CN"/>
              <a:t>How big is the RTM </a:t>
            </a:r>
            <a:r>
              <a:rPr kumimoji="1" lang="en-US" altLang="zh-CN">
                <a:solidFill>
                  <a:schemeClr val="accent1"/>
                </a:solidFill>
              </a:rPr>
              <a:t>read/write sets</a:t>
            </a:r>
            <a:r>
              <a:rPr kumimoji="1" lang="en-US" altLang="zh-CN"/>
              <a:t>? </a:t>
            </a:r>
          </a:p>
          <a:p>
            <a:pPr lvl="1"/>
            <a:r>
              <a:rPr kumimoji="1" lang="en-US" altLang="zh-CN"/>
              <a:t>Depends</a:t>
            </a:r>
            <a:r>
              <a:rPr kumimoji="1" lang="zh-CN" altLang="en-US"/>
              <a:t> </a:t>
            </a:r>
            <a:r>
              <a:rPr kumimoji="1" lang="en-US" altLang="zh-CN"/>
              <a:t>on various factors</a:t>
            </a:r>
          </a:p>
          <a:p>
            <a:pPr lvl="2"/>
            <a:r>
              <a:rPr kumimoji="1" lang="en-US" altLang="zh-CN"/>
              <a:t>Hardware setup (e.g., CPU cache size)</a:t>
            </a:r>
          </a:p>
          <a:p>
            <a:pPr lvl="2"/>
            <a:r>
              <a:rPr kumimoji="1" lang="en-US" altLang="zh-CN"/>
              <a:t>Access pattern: read or write</a:t>
            </a:r>
          </a:p>
          <a:p>
            <a:pPr lvl="2"/>
            <a:r>
              <a:rPr kumimoji="1" lang="en-US" altLang="zh-CN"/>
              <a:t>L1 cache tracks all</a:t>
            </a:r>
            <a:r>
              <a:rPr kumimoji="1" lang="zh-CN" altLang="en-US"/>
              <a:t> </a:t>
            </a:r>
            <a:r>
              <a:rPr kumimoji="1" lang="en-US" altLang="zh-CN"/>
              <a:t>the writes</a:t>
            </a:r>
          </a:p>
          <a:p>
            <a:pPr lvl="2"/>
            <a:r>
              <a:rPr kumimoji="1" lang="en-US" altLang="zh-CN"/>
              <a:t>L2, or L3 to tracks all</a:t>
            </a:r>
            <a:r>
              <a:rPr kumimoji="1" lang="zh-CN" altLang="en-US"/>
              <a:t> </a:t>
            </a:r>
            <a:r>
              <a:rPr kumimoji="1" lang="en-US" altLang="zh-CN"/>
              <a:t>the</a:t>
            </a:r>
            <a:r>
              <a:rPr kumimoji="1" lang="zh-CN" altLang="en-US"/>
              <a:t> </a:t>
            </a:r>
            <a:r>
              <a:rPr kumimoji="1" lang="en-US" altLang="zh-CN"/>
              <a:t>reads</a:t>
            </a:r>
          </a:p>
          <a:p>
            <a:pPr lvl="2"/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8C1AB19-2416-DB40-90F2-958EAE4BE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23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CB58CED-F791-4C45-9166-539AC8A14F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9688" y="2726595"/>
            <a:ext cx="3124200" cy="2204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7801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B840F94-E57C-E043-B98F-BB80099FD7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Issue#2: External events break the RTM execution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F062BE6-6086-7148-BD1C-1BA41949C3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HTM TX cannot run a very long time </a:t>
            </a:r>
          </a:p>
          <a:p>
            <a:pPr lvl="1"/>
            <a:r>
              <a:rPr kumimoji="1" lang="en-US" altLang="zh-CN" dirty="0"/>
              <a:t>The longer the execution, the higher the </a:t>
            </a:r>
            <a:r>
              <a:rPr lang="en-US" altLang="zh-CN" dirty="0"/>
              <a:t>probability a TX aborts </a:t>
            </a:r>
          </a:p>
          <a:p>
            <a:r>
              <a:rPr lang="en-US" altLang="zh-CN" dirty="0"/>
              <a:t>Affected by external events, because cache is evicted </a:t>
            </a:r>
          </a:p>
          <a:p>
            <a:pPr lvl="1"/>
            <a:r>
              <a:rPr lang="en-US" altLang="zh-CN" dirty="0"/>
              <a:t>Network IO, interrupt, etc. 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EE7B786-A71F-E543-BEDE-15360675D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24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E5AFDC8-33BA-A24D-B0EC-0A74315B89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5187" y="3051922"/>
            <a:ext cx="3206359" cy="2171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5705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2D9FD0-A98E-750B-D5D3-31491F2947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126EEAC-E588-261D-8E8A-CBDB3AE3CA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Back to our question: how to ensure progress?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C573F1A-F431-E7AD-2F83-86A1A9FEFF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Problem: RTM cannot guarantee success </a:t>
            </a:r>
          </a:p>
          <a:p>
            <a:pPr lvl="1"/>
            <a:r>
              <a:rPr kumimoji="1" lang="en-US" altLang="zh-CN" dirty="0"/>
              <a:t>Similar to OCC, code in RTM can be frequently aborted due to conflicts</a:t>
            </a:r>
            <a:endParaRPr kumimoji="1" lang="en-US" altLang="zh-CN" kern="0" dirty="0"/>
          </a:p>
          <a:p>
            <a:r>
              <a:rPr lang="en-US" altLang="zh-CN" kern="0" dirty="0"/>
              <a:t>Must</a:t>
            </a:r>
            <a:r>
              <a:rPr lang="zh-CN" altLang="en-US" kern="0" dirty="0"/>
              <a:t> </a:t>
            </a:r>
            <a:r>
              <a:rPr lang="en-US" altLang="zh-CN" kern="0" dirty="0"/>
              <a:t>switch to </a:t>
            </a:r>
            <a:r>
              <a:rPr lang="en-US" altLang="zh-CN" kern="0" dirty="0">
                <a:solidFill>
                  <a:srgbClr val="C00000"/>
                </a:solidFill>
              </a:rPr>
              <a:t>a fallback path </a:t>
            </a:r>
            <a:r>
              <a:rPr lang="en-US" altLang="zh-CN" kern="0" dirty="0"/>
              <a:t>after </a:t>
            </a:r>
            <a:r>
              <a:rPr lang="en-US" altLang="zh-CN" i="1" kern="0" dirty="0"/>
              <a:t>some</a:t>
            </a:r>
            <a:r>
              <a:rPr lang="en-US" altLang="zh-CN" kern="0" dirty="0"/>
              <a:t> reties</a:t>
            </a:r>
            <a:r>
              <a:rPr lang="zh-CN" altLang="en-US" kern="0" dirty="0"/>
              <a:t> </a:t>
            </a:r>
            <a:r>
              <a:rPr lang="en-US" altLang="zh-CN" kern="0" dirty="0"/>
              <a:t>(e.g.,</a:t>
            </a:r>
            <a:r>
              <a:rPr lang="zh-CN" altLang="en-US" kern="0" dirty="0"/>
              <a:t> </a:t>
            </a:r>
            <a:r>
              <a:rPr lang="en-US" altLang="zh-CN" kern="0" dirty="0"/>
              <a:t>using</a:t>
            </a:r>
            <a:r>
              <a:rPr lang="zh-CN" altLang="en-US" kern="0" dirty="0"/>
              <a:t> </a:t>
            </a:r>
            <a:r>
              <a:rPr lang="en-US" altLang="zh-CN" kern="0" dirty="0"/>
              <a:t>a</a:t>
            </a:r>
            <a:r>
              <a:rPr lang="zh-CN" altLang="en-US" kern="0" dirty="0"/>
              <a:t> </a:t>
            </a:r>
            <a:r>
              <a:rPr lang="en-US" altLang="zh-CN" kern="0" dirty="0"/>
              <a:t>counter)</a:t>
            </a:r>
          </a:p>
          <a:p>
            <a:pPr lvl="1"/>
            <a:r>
              <a:rPr kumimoji="1" lang="en-US" altLang="zh-CN" kern="0" dirty="0"/>
              <a:t>E.g., degrade</a:t>
            </a:r>
            <a:r>
              <a:rPr kumimoji="1" lang="zh-CN" altLang="en-US" kern="0" dirty="0"/>
              <a:t> </a:t>
            </a:r>
            <a:r>
              <a:rPr kumimoji="1" lang="en-US" altLang="zh-CN" kern="0" dirty="0"/>
              <a:t>to</a:t>
            </a:r>
            <a:r>
              <a:rPr kumimoji="1" lang="zh-CN" altLang="en-US" kern="0" dirty="0"/>
              <a:t> </a:t>
            </a:r>
            <a:r>
              <a:rPr kumimoji="1" lang="en-US" altLang="zh-CN" kern="0" dirty="0"/>
              <a:t>use lock in the fallback path; typically use global locking to simplify coding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8AA2796-F7BB-ABF8-8A82-A72ED9329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25</a:t>
            </a:fld>
            <a:endParaRPr lang="zh-CN" altLang="en-US"/>
          </a:p>
        </p:txBody>
      </p:sp>
      <p:pic>
        <p:nvPicPr>
          <p:cNvPr id="5" name="内容占位符 5">
            <a:extLst>
              <a:ext uri="{FF2B5EF4-FFF2-40B4-BE49-F238E27FC236}">
                <a16:creationId xmlns:a16="http://schemas.microsoft.com/office/drawing/2014/main" id="{2285C62C-2D24-5DAA-DABA-1D1A83F9676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1730" y="3184708"/>
            <a:ext cx="4860540" cy="2112254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0C3D86BC-B3BE-7068-1087-1BA66F4492C2}"/>
              </a:ext>
            </a:extLst>
          </p:cNvPr>
          <p:cNvSpPr txBox="1"/>
          <p:nvPr/>
        </p:nvSpPr>
        <p:spPr>
          <a:xfrm>
            <a:off x="5155265" y="3375959"/>
            <a:ext cx="3434782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1440" kern="0">
                <a:solidFill>
                  <a:schemeClr val="accent1"/>
                </a:solidFill>
              </a:rPr>
              <a:t>check</a:t>
            </a:r>
            <a:r>
              <a:rPr kumimoji="1" lang="zh-CN" altLang="en-US" sz="1440" kern="0">
                <a:solidFill>
                  <a:schemeClr val="accent1"/>
                </a:solidFill>
              </a:rPr>
              <a:t> </a:t>
            </a:r>
            <a:r>
              <a:rPr kumimoji="1" lang="en-US" altLang="zh-CN" sz="1440" kern="0">
                <a:solidFill>
                  <a:schemeClr val="accent1"/>
                </a:solidFill>
              </a:rPr>
              <a:t>lock</a:t>
            </a:r>
            <a:r>
              <a:rPr kumimoji="1" lang="zh-CN" altLang="en-US" sz="1440" kern="0">
                <a:solidFill>
                  <a:schemeClr val="accent1"/>
                </a:solidFill>
              </a:rPr>
              <a:t> </a:t>
            </a:r>
            <a:r>
              <a:rPr kumimoji="1" lang="en-US" altLang="zh-CN" sz="1440" kern="0">
                <a:solidFill>
                  <a:schemeClr val="accent1"/>
                </a:solidFill>
              </a:rPr>
              <a:t>status</a:t>
            </a:r>
            <a:r>
              <a:rPr kumimoji="1" lang="zh-CN" altLang="en-US" sz="1440" kern="0">
                <a:solidFill>
                  <a:schemeClr val="accent1"/>
                </a:solidFill>
              </a:rPr>
              <a:t> </a:t>
            </a:r>
            <a:r>
              <a:rPr kumimoji="1" lang="en-US" altLang="zh-CN" sz="1440" kern="0">
                <a:solidFill>
                  <a:schemeClr val="accent1"/>
                </a:solidFill>
              </a:rPr>
              <a:t>to</a:t>
            </a:r>
            <a:r>
              <a:rPr kumimoji="1" lang="zh-CN" altLang="en-US" sz="1440" kern="0">
                <a:solidFill>
                  <a:schemeClr val="accent1"/>
                </a:solidFill>
              </a:rPr>
              <a:t> </a:t>
            </a:r>
            <a:r>
              <a:rPr kumimoji="1" lang="en-US" altLang="zh-CN" sz="1440" kern="0">
                <a:solidFill>
                  <a:schemeClr val="accent1"/>
                </a:solidFill>
              </a:rPr>
              <a:t>avoid</a:t>
            </a:r>
            <a:r>
              <a:rPr kumimoji="1" lang="zh-CN" altLang="en-US" sz="1440" kern="0">
                <a:solidFill>
                  <a:schemeClr val="accent1"/>
                </a:solidFill>
              </a:rPr>
              <a:t> </a:t>
            </a:r>
            <a:r>
              <a:rPr kumimoji="1" lang="en-US" altLang="zh-CN" sz="1440" kern="0">
                <a:solidFill>
                  <a:schemeClr val="accent1"/>
                </a:solidFill>
              </a:rPr>
              <a:t>conflict</a:t>
            </a:r>
            <a:r>
              <a:rPr kumimoji="1" lang="zh-CN" altLang="en-US" sz="1440" kern="0">
                <a:solidFill>
                  <a:schemeClr val="accent1"/>
                </a:solidFill>
              </a:rPr>
              <a:t> </a:t>
            </a:r>
            <a:r>
              <a:rPr kumimoji="1" lang="en-US" altLang="zh-CN" sz="1440" kern="0">
                <a:solidFill>
                  <a:schemeClr val="accent1"/>
                </a:solidFill>
              </a:rPr>
              <a:t>with</a:t>
            </a:r>
            <a:r>
              <a:rPr kumimoji="1" lang="zh-CN" altLang="en-US" sz="1440" kern="0">
                <a:solidFill>
                  <a:schemeClr val="accent1"/>
                </a:solidFill>
              </a:rPr>
              <a:t> </a:t>
            </a:r>
            <a:r>
              <a:rPr kumimoji="1" lang="en-US" altLang="zh-CN" sz="1440" kern="0">
                <a:solidFill>
                  <a:schemeClr val="accent1"/>
                </a:solidFill>
              </a:rPr>
              <a:t>fallback</a:t>
            </a:r>
            <a:r>
              <a:rPr kumimoji="1" lang="zh-CN" altLang="en-US" sz="1440" kern="0">
                <a:solidFill>
                  <a:schemeClr val="accent1"/>
                </a:solidFill>
              </a:rPr>
              <a:t> </a:t>
            </a:r>
            <a:r>
              <a:rPr kumimoji="1" lang="en-US" altLang="zh-CN" sz="1440" kern="0">
                <a:solidFill>
                  <a:schemeClr val="accent1"/>
                </a:solidFill>
              </a:rPr>
              <a:t>handlers</a:t>
            </a:r>
            <a:r>
              <a:rPr kumimoji="1" lang="zh-CN" altLang="en-US" sz="1440" kern="0">
                <a:solidFill>
                  <a:schemeClr val="accent1"/>
                </a:solidFill>
              </a:rPr>
              <a:t> </a:t>
            </a:r>
            <a:r>
              <a:rPr kumimoji="1" lang="en-US" altLang="zh-CN" sz="1440" kern="0">
                <a:solidFill>
                  <a:schemeClr val="accent1"/>
                </a:solidFill>
              </a:rPr>
              <a:t>on</a:t>
            </a:r>
            <a:r>
              <a:rPr kumimoji="1" lang="zh-CN" altLang="en-US" sz="1440" kern="0">
                <a:solidFill>
                  <a:schemeClr val="accent1"/>
                </a:solidFill>
              </a:rPr>
              <a:t> </a:t>
            </a:r>
            <a:r>
              <a:rPr kumimoji="1" lang="en-US" altLang="zh-CN" sz="1440" kern="0">
                <a:solidFill>
                  <a:schemeClr val="accent1"/>
                </a:solidFill>
              </a:rPr>
              <a:t>other</a:t>
            </a:r>
            <a:r>
              <a:rPr kumimoji="1" lang="zh-CN" altLang="en-US" sz="1440" kern="0">
                <a:solidFill>
                  <a:schemeClr val="accent1"/>
                </a:solidFill>
              </a:rPr>
              <a:t> </a:t>
            </a:r>
            <a:r>
              <a:rPr kumimoji="1" lang="en-US" altLang="zh-CN" sz="1440" kern="0">
                <a:solidFill>
                  <a:schemeClr val="accent1"/>
                </a:solidFill>
              </a:rPr>
              <a:t>CPU</a:t>
            </a:r>
            <a:endParaRPr lang="zh-CN" altLang="en-US" sz="144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61955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923BBAA-BD1A-CBA2-4BF8-0744E2D637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Hardware vs. Software-based OCC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204E97C-91ED-5868-EBAB-6197A23322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/>
              <a:t>Naïve: using HTM to execute the in-memory transaction </a:t>
            </a:r>
          </a:p>
          <a:p>
            <a:pPr lvl="1"/>
            <a:r>
              <a:rPr kumimoji="1" lang="en-US" altLang="zh-CN" err="1"/>
              <a:t>Smallbank</a:t>
            </a:r>
            <a:r>
              <a:rPr kumimoji="1" lang="en-US" altLang="zh-CN"/>
              <a:t>: transfer &amp;. Audit </a:t>
            </a:r>
          </a:p>
          <a:p>
            <a:pPr lvl="1"/>
            <a:r>
              <a:rPr kumimoji="1" lang="en-US" altLang="zh-CN"/>
              <a:t>TPC-C: much complex, insert 10+ orders and update 10+ stocks</a:t>
            </a:r>
          </a:p>
          <a:p>
            <a:r>
              <a:rPr kumimoji="1" lang="en-US" altLang="zh-CN"/>
              <a:t>Silo@SOSP’13: the fastest in-memory OCC implementation 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0AA9A95-02FB-05A2-7039-C5881878E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26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5EB7847-B12E-C80C-F830-E295AF0AD3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2982908"/>
            <a:ext cx="7010400" cy="226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9938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02CD86E-A62B-C541-ACB0-06165A7669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Short summary of HTM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03069E4-41B0-0041-B0C7-1B2774DD32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585692"/>
          </a:xfrm>
        </p:spPr>
        <p:txBody>
          <a:bodyPr/>
          <a:lstStyle/>
          <a:p>
            <a:r>
              <a:rPr kumimoji="1" lang="en-US" altLang="zh-CN" dirty="0"/>
              <a:t>Hardware support for transactional memory</a:t>
            </a:r>
          </a:p>
          <a:p>
            <a:pPr lvl="1"/>
            <a:r>
              <a:rPr kumimoji="1" lang="en-US" altLang="zh-CN" dirty="0"/>
              <a:t>Easy programming model for the programmer (no need to wrap transaction in read/write API of the transaction) </a:t>
            </a:r>
          </a:p>
          <a:p>
            <a:pPr lvl="2"/>
            <a:r>
              <a:rPr kumimoji="1" lang="en-US" altLang="zh-CN" dirty="0"/>
              <a:t>As long as the programmer do the in-memory computations, e.g., in-memory database</a:t>
            </a:r>
          </a:p>
          <a:p>
            <a:pPr lvl="1"/>
            <a:r>
              <a:rPr kumimoji="1" lang="en-US" altLang="zh-CN" dirty="0"/>
              <a:t>Good performance if using properly</a:t>
            </a:r>
          </a:p>
          <a:p>
            <a:pPr lvl="2"/>
            <a:r>
              <a:rPr kumimoji="1" lang="en-US" altLang="zh-CN" dirty="0"/>
              <a:t>No need for locking &amp; atomic operations </a:t>
            </a:r>
          </a:p>
          <a:p>
            <a:pPr lvl="1"/>
            <a:r>
              <a:rPr kumimoji="1" lang="en-US" altLang="zh-CN" dirty="0"/>
              <a:t>However, the programmer should handle its pitfalls</a:t>
            </a:r>
          </a:p>
          <a:p>
            <a:r>
              <a:rPr kumimoji="1" lang="en-US" altLang="zh-CN" dirty="0"/>
              <a:t>It is an application of OCC (in the hardware) </a:t>
            </a:r>
          </a:p>
          <a:p>
            <a:pPr lvl="1"/>
            <a:r>
              <a:rPr lang="en" altLang="zh-CN" dirty="0"/>
              <a:t>OCC is a general technique that can be applied to many fields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C59A1A0-299A-F84D-BE61-203E585E1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72319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BC4F3C-4558-A916-66AD-306485F855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573DA1F-B77A-41CF-24DC-46F972ACC8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953AB216-0290-8D28-05BE-BC382C1CFD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8675" y="2171700"/>
            <a:ext cx="748665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kern="0" dirty="0">
                <a:solidFill>
                  <a:srgbClr val="BE384B"/>
                </a:solidFill>
                <a:ea typeface="+mn-ea"/>
              </a:rPr>
              <a:t>Transactions: an abstraction to simplify achieving atomicity  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9DE214FC-6853-E554-6741-3E39A18DCE5D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84964538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68754C-6D49-064C-B39B-184FAC979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Widely used transaction (TX)s </a:t>
            </a:r>
            <a:endParaRPr kumimoji="1" lang="zh-CN" altLang="en-US" b="0" dirty="0"/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5423F327-2DD2-FA46-9A5C-BBEC438FA290}"/>
              </a:ext>
            </a:extLst>
          </p:cNvPr>
          <p:cNvGrpSpPr/>
          <p:nvPr/>
        </p:nvGrpSpPr>
        <p:grpSpPr>
          <a:xfrm>
            <a:off x="5818303" y="4272758"/>
            <a:ext cx="3038209" cy="1240753"/>
            <a:chOff x="5004048" y="4297660"/>
            <a:chExt cx="3038209" cy="1240753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BD47C26A-2682-D644-A8F3-22B51129F77F}"/>
                </a:ext>
              </a:extLst>
            </p:cNvPr>
            <p:cNvGrpSpPr/>
            <p:nvPr/>
          </p:nvGrpSpPr>
          <p:grpSpPr>
            <a:xfrm>
              <a:off x="500404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1" name="组合 10">
                <a:extLst>
                  <a:ext uri="{FF2B5EF4-FFF2-40B4-BE49-F238E27FC236}">
                    <a16:creationId xmlns:a16="http://schemas.microsoft.com/office/drawing/2014/main" id="{1C9ACDEE-184B-FB41-BFDE-1AEA1BFF4A14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6" name="矩形 5">
                  <a:extLst>
                    <a:ext uri="{FF2B5EF4-FFF2-40B4-BE49-F238E27FC236}">
                      <a16:creationId xmlns:a16="http://schemas.microsoft.com/office/drawing/2014/main" id="{91CA0E6D-03B6-9344-ABB3-0740EC8EA60A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5B45DDC4-A618-ED40-B089-5B3BED3F2E21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>
                      <a:solidFill>
                        <a:srgbClr val="000000"/>
                      </a:solidFill>
                    </a:rPr>
                    <a:t>File server</a:t>
                  </a:r>
                  <a:endParaRPr lang="zh-CN" altLang="en-US" sz="1200"/>
                </a:p>
              </p:txBody>
            </p:sp>
          </p:grpSp>
          <p:grpSp>
            <p:nvGrpSpPr>
              <p:cNvPr id="10" name="组合 9">
                <a:extLst>
                  <a:ext uri="{FF2B5EF4-FFF2-40B4-BE49-F238E27FC236}">
                    <a16:creationId xmlns:a16="http://schemas.microsoft.com/office/drawing/2014/main" id="{CCDC4E2E-5597-0A40-AB6D-EBE32629C798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7" name="一个圆顶角并剪去另一个顶角的矩形 6">
                  <a:extLst>
                    <a:ext uri="{FF2B5EF4-FFF2-40B4-BE49-F238E27FC236}">
                      <a16:creationId xmlns:a16="http://schemas.microsoft.com/office/drawing/2014/main" id="{989412F3-AEBD-444F-B936-10486FDC200C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8" name="矩形 7">
                  <a:extLst>
                    <a:ext uri="{FF2B5EF4-FFF2-40B4-BE49-F238E27FC236}">
                      <a16:creationId xmlns:a16="http://schemas.microsoft.com/office/drawing/2014/main" id="{84D9ADC0-48BD-1040-A20F-7EAE9C91BFAE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File:</a:t>
                  </a:r>
                </a:p>
                <a:p>
                  <a:pPr algn="ctr"/>
                  <a:r>
                    <a:rPr kumimoji="1" lang="en-US" altLang="zh-CN" sz="1200"/>
                    <a:t>image</a:t>
                  </a:r>
                  <a:endParaRPr kumimoji="1" lang="zh-CN" altLang="en-US" sz="1200"/>
                </a:p>
              </p:txBody>
            </p:sp>
          </p:grpSp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34E2A74C-B1FB-3D4D-9031-321F4104551F}"/>
                </a:ext>
              </a:extLst>
            </p:cNvPr>
            <p:cNvGrpSpPr/>
            <p:nvPr/>
          </p:nvGrpSpPr>
          <p:grpSpPr>
            <a:xfrm>
              <a:off x="5835606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id="{1A242605-15F2-4749-A385-E0A351BD5BC3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18" name="矩形 17">
                  <a:extLst>
                    <a:ext uri="{FF2B5EF4-FFF2-40B4-BE49-F238E27FC236}">
                      <a16:creationId xmlns:a16="http://schemas.microsoft.com/office/drawing/2014/main" id="{A7901C6F-3B85-C14F-B16B-C3FDC294A939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19" name="矩形 18">
                  <a:extLst>
                    <a:ext uri="{FF2B5EF4-FFF2-40B4-BE49-F238E27FC236}">
                      <a16:creationId xmlns:a16="http://schemas.microsoft.com/office/drawing/2014/main" id="{65785C67-74DC-A843-9940-64299D2305A5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>
                      <a:solidFill>
                        <a:srgbClr val="000000"/>
                      </a:solidFill>
                    </a:rPr>
                    <a:t>File server</a:t>
                  </a:r>
                  <a:endParaRPr lang="zh-CN" altLang="en-US" sz="1200"/>
                </a:p>
              </p:txBody>
            </p:sp>
          </p:grpSp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id="{AC0754F9-44CB-7C40-86EB-36552037A5FC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16" name="一个圆顶角并剪去另一个顶角的矩形 15">
                  <a:extLst>
                    <a:ext uri="{FF2B5EF4-FFF2-40B4-BE49-F238E27FC236}">
                      <a16:creationId xmlns:a16="http://schemas.microsoft.com/office/drawing/2014/main" id="{3E117309-25AE-0F4D-819E-16CB5A9B9930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id="{C26124FB-877F-C84B-8C3B-CEA6BE7A4594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File:</a:t>
                  </a:r>
                </a:p>
                <a:p>
                  <a:pPr algn="ctr"/>
                  <a:r>
                    <a:rPr kumimoji="1" lang="en-US" altLang="zh-CN" sz="1200"/>
                    <a:t>image</a:t>
                  </a:r>
                  <a:endParaRPr kumimoji="1" lang="zh-CN" altLang="en-US" sz="1200"/>
                </a:p>
              </p:txBody>
            </p:sp>
          </p:grpSp>
        </p:grp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4D019E42-DE43-9E4F-BE41-E461F630B312}"/>
                </a:ext>
              </a:extLst>
            </p:cNvPr>
            <p:cNvGrpSpPr/>
            <p:nvPr/>
          </p:nvGrpSpPr>
          <p:grpSpPr>
            <a:xfrm>
              <a:off x="713693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21" name="组合 20">
                <a:extLst>
                  <a:ext uri="{FF2B5EF4-FFF2-40B4-BE49-F238E27FC236}">
                    <a16:creationId xmlns:a16="http://schemas.microsoft.com/office/drawing/2014/main" id="{15B81DAD-D9AB-114D-97D9-CAFCC43EAB07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25" name="矩形 24">
                  <a:extLst>
                    <a:ext uri="{FF2B5EF4-FFF2-40B4-BE49-F238E27FC236}">
                      <a16:creationId xmlns:a16="http://schemas.microsoft.com/office/drawing/2014/main" id="{35DE99A5-0432-AD41-A57D-48F2E7B450E1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26" name="矩形 25">
                  <a:extLst>
                    <a:ext uri="{FF2B5EF4-FFF2-40B4-BE49-F238E27FC236}">
                      <a16:creationId xmlns:a16="http://schemas.microsoft.com/office/drawing/2014/main" id="{2D40B61A-FBAD-294B-B9FA-7FFA36275BC2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>
                      <a:solidFill>
                        <a:srgbClr val="000000"/>
                      </a:solidFill>
                    </a:rPr>
                    <a:t>File server</a:t>
                  </a:r>
                  <a:endParaRPr lang="zh-CN" altLang="en-US" sz="1200"/>
                </a:p>
              </p:txBody>
            </p:sp>
          </p:grpSp>
          <p:grpSp>
            <p:nvGrpSpPr>
              <p:cNvPr id="22" name="组合 21">
                <a:extLst>
                  <a:ext uri="{FF2B5EF4-FFF2-40B4-BE49-F238E27FC236}">
                    <a16:creationId xmlns:a16="http://schemas.microsoft.com/office/drawing/2014/main" id="{B448FAA9-6953-FA46-9DA4-8FCD7826D0B2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23" name="一个圆顶角并剪去另一个顶角的矩形 22">
                  <a:extLst>
                    <a:ext uri="{FF2B5EF4-FFF2-40B4-BE49-F238E27FC236}">
                      <a16:creationId xmlns:a16="http://schemas.microsoft.com/office/drawing/2014/main" id="{93AC2A10-5F49-A343-A93D-44664AFDAB3F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24" name="矩形 23">
                  <a:extLst>
                    <a:ext uri="{FF2B5EF4-FFF2-40B4-BE49-F238E27FC236}">
                      <a16:creationId xmlns:a16="http://schemas.microsoft.com/office/drawing/2014/main" id="{598E71FE-609E-EC47-A067-0057A5232E4C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File:</a:t>
                  </a:r>
                </a:p>
                <a:p>
                  <a:pPr algn="ctr"/>
                  <a:r>
                    <a:rPr kumimoji="1" lang="en-US" altLang="zh-CN" sz="1200"/>
                    <a:t>image</a:t>
                  </a:r>
                  <a:endParaRPr kumimoji="1" lang="zh-CN" altLang="en-US" sz="1200"/>
                </a:p>
              </p:txBody>
            </p:sp>
          </p:grpSp>
        </p:grp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DB10FC9C-A107-4149-8685-83B15C2B96BE}"/>
                </a:ext>
              </a:extLst>
            </p:cNvPr>
            <p:cNvSpPr/>
            <p:nvPr/>
          </p:nvSpPr>
          <p:spPr>
            <a:xfrm>
              <a:off x="6680258" y="454699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>
                  <a:solidFill>
                    <a:srgbClr val="000000"/>
                  </a:solidFill>
                </a:rPr>
                <a:t>…</a:t>
              </a:r>
              <a:endParaRPr lang="zh-CN" altLang="en-US" sz="2400"/>
            </a:p>
          </p:txBody>
        </p:sp>
        <p:cxnSp>
          <p:nvCxnSpPr>
            <p:cNvPr id="29" name="直线连接符 28">
              <a:extLst>
                <a:ext uri="{FF2B5EF4-FFF2-40B4-BE49-F238E27FC236}">
                  <a16:creationId xmlns:a16="http://schemas.microsoft.com/office/drawing/2014/main" id="{F4354987-ADF9-A14C-AB5D-ABFDD18A1C5F}"/>
                </a:ext>
              </a:extLst>
            </p:cNvPr>
            <p:cNvCxnSpPr/>
            <p:nvPr/>
          </p:nvCxnSpPr>
          <p:spPr>
            <a:xfrm>
              <a:off x="5090360" y="5161756"/>
              <a:ext cx="288840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2A90C5C2-5D9A-8D40-B8DD-CE12FA270E5E}"/>
                </a:ext>
              </a:extLst>
            </p:cNvPr>
            <p:cNvSpPr/>
            <p:nvPr/>
          </p:nvSpPr>
          <p:spPr>
            <a:xfrm>
              <a:off x="5495307" y="5199859"/>
              <a:ext cx="2191626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>
                  <a:solidFill>
                    <a:srgbClr val="000000"/>
                  </a:solidFill>
                </a:rPr>
                <a:t>Distributed file system</a:t>
              </a:r>
              <a:endParaRPr lang="zh-CN" altLang="en-US" sz="1600"/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64263A85-E40D-9D43-819A-CB01CE1D5607}"/>
              </a:ext>
            </a:extLst>
          </p:cNvPr>
          <p:cNvGrpSpPr/>
          <p:nvPr/>
        </p:nvGrpSpPr>
        <p:grpSpPr>
          <a:xfrm>
            <a:off x="5758122" y="2568458"/>
            <a:ext cx="3098390" cy="1384372"/>
            <a:chOff x="5645427" y="2766408"/>
            <a:chExt cx="3098390" cy="1384372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FB96783A-F43B-E541-8D1C-B7188074E461}"/>
                </a:ext>
              </a:extLst>
            </p:cNvPr>
            <p:cNvGrpSpPr/>
            <p:nvPr/>
          </p:nvGrpSpPr>
          <p:grpSpPr>
            <a:xfrm>
              <a:off x="5645427" y="2766408"/>
              <a:ext cx="1309974" cy="899967"/>
              <a:chOff x="6831174" y="4263832"/>
              <a:chExt cx="1309974" cy="899967"/>
            </a:xfrm>
          </p:grpSpPr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F4C4882F-F695-0641-A35A-899F1DA963D8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E7FBA828-708B-6141-A6E9-9819E16F5F8F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>
                    <a:solidFill>
                      <a:srgbClr val="000000"/>
                    </a:solidFill>
                  </a:rPr>
                  <a:t>Database server</a:t>
                </a:r>
                <a:endParaRPr lang="zh-CN" altLang="en-US" sz="1200"/>
              </a:p>
            </p:txBody>
          </p:sp>
          <p:grpSp>
            <p:nvGrpSpPr>
              <p:cNvPr id="36" name="组合 35">
                <a:extLst>
                  <a:ext uri="{FF2B5EF4-FFF2-40B4-BE49-F238E27FC236}">
                    <a16:creationId xmlns:a16="http://schemas.microsoft.com/office/drawing/2014/main" id="{579059C0-7ABD-6345-851B-51E6A7A27EE0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37" name="磁盘 36">
                  <a:extLst>
                    <a:ext uri="{FF2B5EF4-FFF2-40B4-BE49-F238E27FC236}">
                      <a16:creationId xmlns:a16="http://schemas.microsoft.com/office/drawing/2014/main" id="{D0FC551E-6A07-504F-BB0B-8B7650BF685C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8" name="矩形 37">
                  <a:extLst>
                    <a:ext uri="{FF2B5EF4-FFF2-40B4-BE49-F238E27FC236}">
                      <a16:creationId xmlns:a16="http://schemas.microsoft.com/office/drawing/2014/main" id="{383D9A28-8199-4A49-9A2F-8B6220A3E364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Database</a:t>
                  </a:r>
                </a:p>
                <a:p>
                  <a:pPr algn="ctr"/>
                  <a:r>
                    <a:rPr kumimoji="1" lang="en-US" altLang="zh-CN" sz="1200"/>
                    <a:t>user, price</a:t>
                  </a:r>
                  <a:endParaRPr kumimoji="1" lang="zh-CN" altLang="en-US" sz="1200"/>
                </a:p>
              </p:txBody>
            </p:sp>
          </p:grpSp>
        </p:grp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5A823212-6BEA-714C-B9A3-0E037ECB2397}"/>
                </a:ext>
              </a:extLst>
            </p:cNvPr>
            <p:cNvGrpSpPr/>
            <p:nvPr/>
          </p:nvGrpSpPr>
          <p:grpSpPr>
            <a:xfrm>
              <a:off x="7433843" y="2770148"/>
              <a:ext cx="1309974" cy="899967"/>
              <a:chOff x="6831174" y="4263832"/>
              <a:chExt cx="1309974" cy="899967"/>
            </a:xfrm>
          </p:grpSpPr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id="{F9AE2074-5953-3B45-8AD8-761CD5412EB6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id="{F9BEDE84-5B54-3743-A6A2-DF823D2A7807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>
                    <a:solidFill>
                      <a:srgbClr val="000000"/>
                    </a:solidFill>
                  </a:rPr>
                  <a:t>Database server</a:t>
                </a:r>
                <a:endParaRPr lang="zh-CN" altLang="en-US" sz="1200"/>
              </a:p>
            </p:txBody>
          </p:sp>
          <p:grpSp>
            <p:nvGrpSpPr>
              <p:cNvPr id="42" name="组合 41">
                <a:extLst>
                  <a:ext uri="{FF2B5EF4-FFF2-40B4-BE49-F238E27FC236}">
                    <a16:creationId xmlns:a16="http://schemas.microsoft.com/office/drawing/2014/main" id="{48986BE2-02B3-BE48-8674-6C0707E2A578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43" name="磁盘 42">
                  <a:extLst>
                    <a:ext uri="{FF2B5EF4-FFF2-40B4-BE49-F238E27FC236}">
                      <a16:creationId xmlns:a16="http://schemas.microsoft.com/office/drawing/2014/main" id="{1A3F4415-0BAE-BC4C-AC53-0BCD9404384E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4" name="矩形 43">
                  <a:extLst>
                    <a:ext uri="{FF2B5EF4-FFF2-40B4-BE49-F238E27FC236}">
                      <a16:creationId xmlns:a16="http://schemas.microsoft.com/office/drawing/2014/main" id="{26D4C45F-64C3-A149-A2A3-AD81A5B5D96E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Database</a:t>
                  </a:r>
                </a:p>
                <a:p>
                  <a:pPr algn="ctr"/>
                  <a:r>
                    <a:rPr kumimoji="1" lang="en-US" altLang="zh-CN" sz="1200"/>
                    <a:t>user, price</a:t>
                  </a:r>
                  <a:endParaRPr kumimoji="1" lang="zh-CN" altLang="en-US" sz="1200"/>
                </a:p>
              </p:txBody>
            </p:sp>
          </p:grpSp>
        </p:grpSp>
        <p:cxnSp>
          <p:nvCxnSpPr>
            <p:cNvPr id="45" name="直线连接符 44">
              <a:extLst>
                <a:ext uri="{FF2B5EF4-FFF2-40B4-BE49-F238E27FC236}">
                  <a16:creationId xmlns:a16="http://schemas.microsoft.com/office/drawing/2014/main" id="{E039F92C-D0B3-754A-8599-7F6D39381DF4}"/>
                </a:ext>
              </a:extLst>
            </p:cNvPr>
            <p:cNvCxnSpPr>
              <a:cxnSpLocks/>
            </p:cNvCxnSpPr>
            <p:nvPr/>
          </p:nvCxnSpPr>
          <p:spPr>
            <a:xfrm>
              <a:off x="5645427" y="3793604"/>
              <a:ext cx="308130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DF57DD0F-F35E-2243-9CE6-A038FB0AC209}"/>
                </a:ext>
              </a:extLst>
            </p:cNvPr>
            <p:cNvSpPr/>
            <p:nvPr/>
          </p:nvSpPr>
          <p:spPr>
            <a:xfrm>
              <a:off x="6897697" y="306673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>
                  <a:solidFill>
                    <a:srgbClr val="000000"/>
                  </a:solidFill>
                </a:rPr>
                <a:t>…</a:t>
              </a:r>
              <a:endParaRPr lang="zh-CN" altLang="en-US" sz="2400"/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84933A48-1FAB-664C-B70F-33CE44129D2C}"/>
                </a:ext>
              </a:extLst>
            </p:cNvPr>
            <p:cNvSpPr/>
            <p:nvPr/>
          </p:nvSpPr>
          <p:spPr>
            <a:xfrm>
              <a:off x="6151448" y="3812226"/>
              <a:ext cx="2064989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>
                  <a:solidFill>
                    <a:srgbClr val="000000"/>
                  </a:solidFill>
                </a:rPr>
                <a:t>Distributed database</a:t>
              </a:r>
              <a:endParaRPr lang="zh-CN" altLang="en-US" sz="1600"/>
            </a:p>
          </p:txBody>
        </p:sp>
      </p:grp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655A47CD-C52C-7344-A0F0-C43B60EE8C51}"/>
              </a:ext>
            </a:extLst>
          </p:cNvPr>
          <p:cNvGrpSpPr/>
          <p:nvPr/>
        </p:nvGrpSpPr>
        <p:grpSpPr>
          <a:xfrm>
            <a:off x="5383207" y="1199766"/>
            <a:ext cx="3704912" cy="1076455"/>
            <a:chOff x="5248883" y="1420516"/>
            <a:chExt cx="3704912" cy="1076455"/>
          </a:xfrm>
        </p:grpSpPr>
        <p:grpSp>
          <p:nvGrpSpPr>
            <p:cNvPr id="63" name="组合 62">
              <a:extLst>
                <a:ext uri="{FF2B5EF4-FFF2-40B4-BE49-F238E27FC236}">
                  <a16:creationId xmlns:a16="http://schemas.microsoft.com/office/drawing/2014/main" id="{0049526E-9C02-8847-9DCE-75B4DA1A35B8}"/>
                </a:ext>
              </a:extLst>
            </p:cNvPr>
            <p:cNvGrpSpPr/>
            <p:nvPr/>
          </p:nvGrpSpPr>
          <p:grpSpPr>
            <a:xfrm>
              <a:off x="5248883" y="1420516"/>
              <a:ext cx="3704912" cy="608773"/>
              <a:chOff x="5248883" y="1420516"/>
              <a:chExt cx="3704912" cy="608773"/>
            </a:xfrm>
          </p:grpSpPr>
          <p:grpSp>
            <p:nvGrpSpPr>
              <p:cNvPr id="50" name="组合 49">
                <a:extLst>
                  <a:ext uri="{FF2B5EF4-FFF2-40B4-BE49-F238E27FC236}">
                    <a16:creationId xmlns:a16="http://schemas.microsoft.com/office/drawing/2014/main" id="{A6290FE6-7B28-B041-9700-797D1A665E30}"/>
                  </a:ext>
                </a:extLst>
              </p:cNvPr>
              <p:cNvGrpSpPr/>
              <p:nvPr/>
            </p:nvGrpSpPr>
            <p:grpSpPr>
              <a:xfrm>
                <a:off x="5248883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1" name="梯形 50">
                  <a:extLst>
                    <a:ext uri="{FF2B5EF4-FFF2-40B4-BE49-F238E27FC236}">
                      <a16:creationId xmlns:a16="http://schemas.microsoft.com/office/drawing/2014/main" id="{633EA070-08CE-304E-957A-19FE29FDC7D7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52" name="矩形 51">
                  <a:extLst>
                    <a:ext uri="{FF2B5EF4-FFF2-40B4-BE49-F238E27FC236}">
                      <a16:creationId xmlns:a16="http://schemas.microsoft.com/office/drawing/2014/main" id="{FEB742FE-0674-4240-95B8-E898D1C70E2D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Caching</a:t>
                  </a:r>
                </a:p>
              </p:txBody>
            </p:sp>
            <p:sp>
              <p:nvSpPr>
                <p:cNvPr id="53" name="矩形 52">
                  <a:extLst>
                    <a:ext uri="{FF2B5EF4-FFF2-40B4-BE49-F238E27FC236}">
                      <a16:creationId xmlns:a16="http://schemas.microsoft.com/office/drawing/2014/main" id="{E262782E-9207-F04A-A5EC-307E2C4E191B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>
                      <a:solidFill>
                        <a:srgbClr val="000000"/>
                      </a:solidFill>
                    </a:rPr>
                    <a:t>Caching server</a:t>
                  </a:r>
                  <a:endParaRPr lang="zh-CN" altLang="en-US" sz="1200"/>
                </a:p>
              </p:txBody>
            </p:sp>
          </p:grpSp>
          <p:grpSp>
            <p:nvGrpSpPr>
              <p:cNvPr id="54" name="组合 53">
                <a:extLst>
                  <a:ext uri="{FF2B5EF4-FFF2-40B4-BE49-F238E27FC236}">
                    <a16:creationId xmlns:a16="http://schemas.microsoft.com/office/drawing/2014/main" id="{5563B8AC-DE7B-7D4B-8357-A076C2B4CFE5}"/>
                  </a:ext>
                </a:extLst>
              </p:cNvPr>
              <p:cNvGrpSpPr/>
              <p:nvPr/>
            </p:nvGrpSpPr>
            <p:grpSpPr>
              <a:xfrm>
                <a:off x="6350866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5" name="梯形 54">
                  <a:extLst>
                    <a:ext uri="{FF2B5EF4-FFF2-40B4-BE49-F238E27FC236}">
                      <a16:creationId xmlns:a16="http://schemas.microsoft.com/office/drawing/2014/main" id="{BFA1B711-F7B1-D74B-8EC7-258D6A5D843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56" name="矩形 55">
                  <a:extLst>
                    <a:ext uri="{FF2B5EF4-FFF2-40B4-BE49-F238E27FC236}">
                      <a16:creationId xmlns:a16="http://schemas.microsoft.com/office/drawing/2014/main" id="{96373344-E07C-9B4D-B0EA-FF19D8963E36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Caching</a:t>
                  </a:r>
                </a:p>
              </p:txBody>
            </p:sp>
            <p:sp>
              <p:nvSpPr>
                <p:cNvPr id="57" name="矩形 56">
                  <a:extLst>
                    <a:ext uri="{FF2B5EF4-FFF2-40B4-BE49-F238E27FC236}">
                      <a16:creationId xmlns:a16="http://schemas.microsoft.com/office/drawing/2014/main" id="{3E597C7E-5C7C-8D44-B974-9E19AC44006C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>
                      <a:solidFill>
                        <a:srgbClr val="000000"/>
                      </a:solidFill>
                    </a:rPr>
                    <a:t>Caching server</a:t>
                  </a:r>
                  <a:endParaRPr lang="zh-CN" altLang="en-US" sz="1200"/>
                </a:p>
              </p:txBody>
            </p:sp>
          </p:grpSp>
          <p:grpSp>
            <p:nvGrpSpPr>
              <p:cNvPr id="58" name="组合 57">
                <a:extLst>
                  <a:ext uri="{FF2B5EF4-FFF2-40B4-BE49-F238E27FC236}">
                    <a16:creationId xmlns:a16="http://schemas.microsoft.com/office/drawing/2014/main" id="{6B0BC6C6-FF3B-E24B-A903-48343EB9449E}"/>
                  </a:ext>
                </a:extLst>
              </p:cNvPr>
              <p:cNvGrpSpPr/>
              <p:nvPr/>
            </p:nvGrpSpPr>
            <p:grpSpPr>
              <a:xfrm>
                <a:off x="7738398" y="1420516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9" name="梯形 58">
                  <a:extLst>
                    <a:ext uri="{FF2B5EF4-FFF2-40B4-BE49-F238E27FC236}">
                      <a16:creationId xmlns:a16="http://schemas.microsoft.com/office/drawing/2014/main" id="{639C8129-0557-974A-8CEA-1BF6051660F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60" name="矩形 59">
                  <a:extLst>
                    <a:ext uri="{FF2B5EF4-FFF2-40B4-BE49-F238E27FC236}">
                      <a16:creationId xmlns:a16="http://schemas.microsoft.com/office/drawing/2014/main" id="{B57CD5B1-A9F2-E94A-83D9-56959E854C78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Caching</a:t>
                  </a:r>
                </a:p>
              </p:txBody>
            </p:sp>
            <p:sp>
              <p:nvSpPr>
                <p:cNvPr id="61" name="矩形 60">
                  <a:extLst>
                    <a:ext uri="{FF2B5EF4-FFF2-40B4-BE49-F238E27FC236}">
                      <a16:creationId xmlns:a16="http://schemas.microsoft.com/office/drawing/2014/main" id="{D1F82572-618E-2542-8CE7-8CF2FE750D21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>
                      <a:solidFill>
                        <a:srgbClr val="000000"/>
                      </a:solidFill>
                    </a:rPr>
                    <a:t>Caching server</a:t>
                  </a:r>
                  <a:endParaRPr lang="zh-CN" altLang="en-US" sz="1200"/>
                </a:p>
              </p:txBody>
            </p:sp>
          </p:grpSp>
          <p:sp>
            <p:nvSpPr>
              <p:cNvPr id="62" name="矩形 61">
                <a:extLst>
                  <a:ext uri="{FF2B5EF4-FFF2-40B4-BE49-F238E27FC236}">
                    <a16:creationId xmlns:a16="http://schemas.microsoft.com/office/drawing/2014/main" id="{0933B426-38CD-DA4B-B42C-15B0E429ABC0}"/>
                  </a:ext>
                </a:extLst>
              </p:cNvPr>
              <p:cNvSpPr/>
              <p:nvPr/>
            </p:nvSpPr>
            <p:spPr>
              <a:xfrm>
                <a:off x="7415910" y="1502122"/>
                <a:ext cx="492443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2400">
                    <a:solidFill>
                      <a:srgbClr val="000000"/>
                    </a:solidFill>
                  </a:rPr>
                  <a:t>…</a:t>
                </a:r>
                <a:endParaRPr lang="zh-CN" altLang="en-US" sz="2400"/>
              </a:p>
            </p:txBody>
          </p:sp>
        </p:grpSp>
        <p:cxnSp>
          <p:nvCxnSpPr>
            <p:cNvPr id="64" name="直线连接符 63">
              <a:extLst>
                <a:ext uri="{FF2B5EF4-FFF2-40B4-BE49-F238E27FC236}">
                  <a16:creationId xmlns:a16="http://schemas.microsoft.com/office/drawing/2014/main" id="{382746F2-7425-FD44-9653-E9EAE1662529}"/>
                </a:ext>
              </a:extLst>
            </p:cNvPr>
            <p:cNvCxnSpPr>
              <a:cxnSpLocks/>
            </p:cNvCxnSpPr>
            <p:nvPr/>
          </p:nvCxnSpPr>
          <p:spPr>
            <a:xfrm>
              <a:off x="5308749" y="2137420"/>
              <a:ext cx="364504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AEC58762-3B38-1944-BFB4-2A1A74CACFD1}"/>
                </a:ext>
              </a:extLst>
            </p:cNvPr>
            <p:cNvSpPr/>
            <p:nvPr/>
          </p:nvSpPr>
          <p:spPr>
            <a:xfrm>
              <a:off x="6027005" y="2158417"/>
              <a:ext cx="1927131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>
                  <a:solidFill>
                    <a:srgbClr val="000000"/>
                  </a:solidFill>
                </a:rPr>
                <a:t>Distributed caching</a:t>
              </a:r>
              <a:endParaRPr lang="zh-CN" altLang="en-US" sz="1600"/>
            </a:p>
          </p:txBody>
        </p:sp>
      </p:grpSp>
      <p:grpSp>
        <p:nvGrpSpPr>
          <p:cNvPr id="94" name="组合 93">
            <a:extLst>
              <a:ext uri="{FF2B5EF4-FFF2-40B4-BE49-F238E27FC236}">
                <a16:creationId xmlns:a16="http://schemas.microsoft.com/office/drawing/2014/main" id="{679EA17D-E345-284E-B32B-488BFA689030}"/>
              </a:ext>
            </a:extLst>
          </p:cNvPr>
          <p:cNvGrpSpPr/>
          <p:nvPr/>
        </p:nvGrpSpPr>
        <p:grpSpPr>
          <a:xfrm>
            <a:off x="2236116" y="3199271"/>
            <a:ext cx="768261" cy="2146974"/>
            <a:chOff x="3096000" y="3119298"/>
            <a:chExt cx="768261" cy="2146974"/>
          </a:xfrm>
        </p:grpSpPr>
        <p:sp>
          <p:nvSpPr>
            <p:cNvPr id="68" name="矩形 67">
              <a:extLst>
                <a:ext uri="{FF2B5EF4-FFF2-40B4-BE49-F238E27FC236}">
                  <a16:creationId xmlns:a16="http://schemas.microsoft.com/office/drawing/2014/main" id="{E6723146-8EB2-CF4C-B0F4-257964AF79F2}"/>
                </a:ext>
              </a:extLst>
            </p:cNvPr>
            <p:cNvSpPr/>
            <p:nvPr/>
          </p:nvSpPr>
          <p:spPr>
            <a:xfrm>
              <a:off x="3096000" y="3119298"/>
              <a:ext cx="725111" cy="214697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69" name="组合 68">
              <a:extLst>
                <a:ext uri="{FF2B5EF4-FFF2-40B4-BE49-F238E27FC236}">
                  <a16:creationId xmlns:a16="http://schemas.microsoft.com/office/drawing/2014/main" id="{2C3CEF28-2579-DD43-9CCC-59314B8976F0}"/>
                </a:ext>
              </a:extLst>
            </p:cNvPr>
            <p:cNvGrpSpPr/>
            <p:nvPr/>
          </p:nvGrpSpPr>
          <p:grpSpPr>
            <a:xfrm rot="5400000">
              <a:off x="2988299" y="3437380"/>
              <a:ext cx="690955" cy="180000"/>
              <a:chOff x="4884739" y="2696400"/>
              <a:chExt cx="690955" cy="180000"/>
            </a:xfrm>
          </p:grpSpPr>
          <p:sp>
            <p:nvSpPr>
              <p:cNvPr id="70" name="矩形 69">
                <a:extLst>
                  <a:ext uri="{FF2B5EF4-FFF2-40B4-BE49-F238E27FC236}">
                    <a16:creationId xmlns:a16="http://schemas.microsoft.com/office/drawing/2014/main" id="{E0F9F0AF-CE12-484F-91B3-E3DE0BD0819A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1" name="矩形 70">
                <a:extLst>
                  <a:ext uri="{FF2B5EF4-FFF2-40B4-BE49-F238E27FC236}">
                    <a16:creationId xmlns:a16="http://schemas.microsoft.com/office/drawing/2014/main" id="{6B406DB9-FC35-6645-8D8F-3DDA229189F0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2" name="矩形 71">
                <a:extLst>
                  <a:ext uri="{FF2B5EF4-FFF2-40B4-BE49-F238E27FC236}">
                    <a16:creationId xmlns:a16="http://schemas.microsoft.com/office/drawing/2014/main" id="{F22369A5-BF57-1D4F-B917-34569BBC224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73" name="组合 72">
              <a:extLst>
                <a:ext uri="{FF2B5EF4-FFF2-40B4-BE49-F238E27FC236}">
                  <a16:creationId xmlns:a16="http://schemas.microsoft.com/office/drawing/2014/main" id="{FB8E4386-7B4F-864B-A886-CA4FE401E797}"/>
                </a:ext>
              </a:extLst>
            </p:cNvPr>
            <p:cNvGrpSpPr/>
            <p:nvPr/>
          </p:nvGrpSpPr>
          <p:grpSpPr>
            <a:xfrm rot="5400000">
              <a:off x="3219367" y="3437381"/>
              <a:ext cx="690955" cy="180000"/>
              <a:chOff x="4884739" y="2696400"/>
              <a:chExt cx="690955" cy="180000"/>
            </a:xfrm>
          </p:grpSpPr>
          <p:sp>
            <p:nvSpPr>
              <p:cNvPr id="74" name="矩形 73">
                <a:extLst>
                  <a:ext uri="{FF2B5EF4-FFF2-40B4-BE49-F238E27FC236}">
                    <a16:creationId xmlns:a16="http://schemas.microsoft.com/office/drawing/2014/main" id="{BBFC6B61-5C4D-BC44-8004-017035448507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5" name="矩形 74">
                <a:extLst>
                  <a:ext uri="{FF2B5EF4-FFF2-40B4-BE49-F238E27FC236}">
                    <a16:creationId xmlns:a16="http://schemas.microsoft.com/office/drawing/2014/main" id="{246187C0-35C2-C246-9F4A-E5417FEE7AE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6" name="矩形 75">
                <a:extLst>
                  <a:ext uri="{FF2B5EF4-FFF2-40B4-BE49-F238E27FC236}">
                    <a16:creationId xmlns:a16="http://schemas.microsoft.com/office/drawing/2014/main" id="{F9331AE6-D4DD-FE4B-AA09-BB5A22BBC23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5" name="组合 84">
              <a:extLst>
                <a:ext uri="{FF2B5EF4-FFF2-40B4-BE49-F238E27FC236}">
                  <a16:creationId xmlns:a16="http://schemas.microsoft.com/office/drawing/2014/main" id="{29379095-8FE5-2F4B-A68E-1784DF85FC0A}"/>
                </a:ext>
              </a:extLst>
            </p:cNvPr>
            <p:cNvGrpSpPr/>
            <p:nvPr/>
          </p:nvGrpSpPr>
          <p:grpSpPr>
            <a:xfrm rot="5400000">
              <a:off x="2988299" y="4762203"/>
              <a:ext cx="690955" cy="180000"/>
              <a:chOff x="4884739" y="2696400"/>
              <a:chExt cx="690955" cy="180000"/>
            </a:xfrm>
          </p:grpSpPr>
          <p:sp>
            <p:nvSpPr>
              <p:cNvPr id="86" name="矩形 85">
                <a:extLst>
                  <a:ext uri="{FF2B5EF4-FFF2-40B4-BE49-F238E27FC236}">
                    <a16:creationId xmlns:a16="http://schemas.microsoft.com/office/drawing/2014/main" id="{0D2522E0-4206-A643-AE89-9A6B4EB0DD19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7" name="矩形 86">
                <a:extLst>
                  <a:ext uri="{FF2B5EF4-FFF2-40B4-BE49-F238E27FC236}">
                    <a16:creationId xmlns:a16="http://schemas.microsoft.com/office/drawing/2014/main" id="{9698B6F6-D843-E545-B57B-9B95C847BB0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8" name="矩形 87">
                <a:extLst>
                  <a:ext uri="{FF2B5EF4-FFF2-40B4-BE49-F238E27FC236}">
                    <a16:creationId xmlns:a16="http://schemas.microsoft.com/office/drawing/2014/main" id="{5AA85EA1-2AE0-7741-BE58-B578E926D2D6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9" name="组合 88">
              <a:extLst>
                <a:ext uri="{FF2B5EF4-FFF2-40B4-BE49-F238E27FC236}">
                  <a16:creationId xmlns:a16="http://schemas.microsoft.com/office/drawing/2014/main" id="{665ECE32-AAAC-0E45-BC2E-6A1A50A26F3A}"/>
                </a:ext>
              </a:extLst>
            </p:cNvPr>
            <p:cNvGrpSpPr/>
            <p:nvPr/>
          </p:nvGrpSpPr>
          <p:grpSpPr>
            <a:xfrm rot="5400000">
              <a:off x="3219367" y="4762204"/>
              <a:ext cx="690955" cy="180000"/>
              <a:chOff x="4884739" y="2696400"/>
              <a:chExt cx="690955" cy="180000"/>
            </a:xfrm>
          </p:grpSpPr>
          <p:sp>
            <p:nvSpPr>
              <p:cNvPr id="90" name="矩形 89">
                <a:extLst>
                  <a:ext uri="{FF2B5EF4-FFF2-40B4-BE49-F238E27FC236}">
                    <a16:creationId xmlns:a16="http://schemas.microsoft.com/office/drawing/2014/main" id="{119E4D7D-D602-F849-8287-F5DB9333753E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1" name="矩形 90">
                <a:extLst>
                  <a:ext uri="{FF2B5EF4-FFF2-40B4-BE49-F238E27FC236}">
                    <a16:creationId xmlns:a16="http://schemas.microsoft.com/office/drawing/2014/main" id="{EA5462B7-5DEF-2343-BE37-EABBA3E37AA8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2" name="矩形 91">
                <a:extLst>
                  <a:ext uri="{FF2B5EF4-FFF2-40B4-BE49-F238E27FC236}">
                    <a16:creationId xmlns:a16="http://schemas.microsoft.com/office/drawing/2014/main" id="{486D7C86-DF7E-DA48-8904-81267A678A7F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3D052E93-10D3-1949-9AC2-D730557DC529}"/>
                </a:ext>
              </a:extLst>
            </p:cNvPr>
            <p:cNvSpPr/>
            <p:nvPr/>
          </p:nvSpPr>
          <p:spPr>
            <a:xfrm>
              <a:off x="3126559" y="4015893"/>
              <a:ext cx="737702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200">
                  <a:solidFill>
                    <a:srgbClr val="000000"/>
                  </a:solidFill>
                </a:rPr>
                <a:t>Load</a:t>
              </a:r>
            </a:p>
            <a:p>
              <a:r>
                <a:rPr kumimoji="1" lang="en-US" altLang="zh-CN" sz="1200">
                  <a:solidFill>
                    <a:srgbClr val="000000"/>
                  </a:solidFill>
                </a:rPr>
                <a:t>Balance</a:t>
              </a:r>
              <a:endParaRPr lang="zh-CN" altLang="en-US" sz="1200"/>
            </a:p>
          </p:txBody>
        </p:sp>
      </p:grpSp>
      <p:grpSp>
        <p:nvGrpSpPr>
          <p:cNvPr id="95" name="组合 94">
            <a:extLst>
              <a:ext uri="{FF2B5EF4-FFF2-40B4-BE49-F238E27FC236}">
                <a16:creationId xmlns:a16="http://schemas.microsoft.com/office/drawing/2014/main" id="{CAD7F6FF-8A91-AE4B-BAEC-6932407C43F3}"/>
              </a:ext>
            </a:extLst>
          </p:cNvPr>
          <p:cNvGrpSpPr/>
          <p:nvPr/>
        </p:nvGrpSpPr>
        <p:grpSpPr>
          <a:xfrm>
            <a:off x="3302994" y="2814021"/>
            <a:ext cx="1703228" cy="1049410"/>
            <a:chOff x="5882155" y="4329138"/>
            <a:chExt cx="1703228" cy="1049410"/>
          </a:xfrm>
        </p:grpSpPr>
        <p:sp>
          <p:nvSpPr>
            <p:cNvPr id="96" name="矩形 95">
              <a:extLst>
                <a:ext uri="{FF2B5EF4-FFF2-40B4-BE49-F238E27FC236}">
                  <a16:creationId xmlns:a16="http://schemas.microsoft.com/office/drawing/2014/main" id="{2E49C364-B8BA-6449-A661-ED21CC349A6C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/>
            </a:p>
          </p:txBody>
        </p:sp>
        <p:sp>
          <p:nvSpPr>
            <p:cNvPr id="97" name="圆角矩形 96">
              <a:extLst>
                <a:ext uri="{FF2B5EF4-FFF2-40B4-BE49-F238E27FC236}">
                  <a16:creationId xmlns:a16="http://schemas.microsoft.com/office/drawing/2014/main" id="{FBD61F8B-7C0E-174D-9459-45345C127C82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>
                  <a:solidFill>
                    <a:schemeClr val="tx1"/>
                  </a:solidFill>
                </a:rPr>
                <a:t>Application #1</a:t>
              </a:r>
            </a:p>
            <a:p>
              <a:pPr algn="ctr"/>
              <a:r>
                <a:rPr kumimoji="1" lang="en-US" altLang="zh-CN" sz="1200">
                  <a:solidFill>
                    <a:schemeClr val="tx1"/>
                  </a:solidFill>
                </a:rPr>
                <a:t>generate the page</a:t>
              </a:r>
            </a:p>
          </p:txBody>
        </p:sp>
        <p:sp>
          <p:nvSpPr>
            <p:cNvPr id="98" name="矩形 97">
              <a:extLst>
                <a:ext uri="{FF2B5EF4-FFF2-40B4-BE49-F238E27FC236}">
                  <a16:creationId xmlns:a16="http://schemas.microsoft.com/office/drawing/2014/main" id="{0A6034AD-D619-D14A-98E1-159CEF8C591B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>
                  <a:solidFill>
                    <a:srgbClr val="000000"/>
                  </a:solidFill>
                </a:rPr>
                <a:t>Application server</a:t>
              </a:r>
              <a:endParaRPr lang="zh-CN" altLang="en-US" sz="1200"/>
            </a:p>
          </p:txBody>
        </p:sp>
      </p:grpSp>
      <p:grpSp>
        <p:nvGrpSpPr>
          <p:cNvPr id="110" name="组合 109">
            <a:extLst>
              <a:ext uri="{FF2B5EF4-FFF2-40B4-BE49-F238E27FC236}">
                <a16:creationId xmlns:a16="http://schemas.microsoft.com/office/drawing/2014/main" id="{48A48ED5-9A84-9A44-9771-E0F889B3C91E}"/>
              </a:ext>
            </a:extLst>
          </p:cNvPr>
          <p:cNvGrpSpPr/>
          <p:nvPr/>
        </p:nvGrpSpPr>
        <p:grpSpPr>
          <a:xfrm>
            <a:off x="3270533" y="4048243"/>
            <a:ext cx="1703228" cy="1049410"/>
            <a:chOff x="5882155" y="4329138"/>
            <a:chExt cx="1703228" cy="1049410"/>
          </a:xfrm>
        </p:grpSpPr>
        <p:sp>
          <p:nvSpPr>
            <p:cNvPr id="111" name="矩形 110">
              <a:extLst>
                <a:ext uri="{FF2B5EF4-FFF2-40B4-BE49-F238E27FC236}">
                  <a16:creationId xmlns:a16="http://schemas.microsoft.com/office/drawing/2014/main" id="{F30AB55A-2691-EF48-A482-BC41654BA740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/>
            </a:p>
          </p:txBody>
        </p:sp>
        <p:sp>
          <p:nvSpPr>
            <p:cNvPr id="112" name="圆角矩形 111">
              <a:extLst>
                <a:ext uri="{FF2B5EF4-FFF2-40B4-BE49-F238E27FC236}">
                  <a16:creationId xmlns:a16="http://schemas.microsoft.com/office/drawing/2014/main" id="{14F6D9ED-74C9-6C44-8651-1A8BB432554D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>
                  <a:solidFill>
                    <a:schemeClr val="tx1"/>
                  </a:solidFill>
                </a:rPr>
                <a:t>Application #2</a:t>
              </a:r>
            </a:p>
            <a:p>
              <a:pPr algn="ctr"/>
              <a:r>
                <a:rPr kumimoji="1" lang="en-US" altLang="zh-CN" sz="1200">
                  <a:solidFill>
                    <a:schemeClr val="tx1"/>
                  </a:solidFill>
                </a:rPr>
                <a:t>add the order</a:t>
              </a:r>
            </a:p>
          </p:txBody>
        </p:sp>
        <p:sp>
          <p:nvSpPr>
            <p:cNvPr id="113" name="矩形 112">
              <a:extLst>
                <a:ext uri="{FF2B5EF4-FFF2-40B4-BE49-F238E27FC236}">
                  <a16:creationId xmlns:a16="http://schemas.microsoft.com/office/drawing/2014/main" id="{B6A8D56D-91CD-4E40-B1F1-1DA733B4F71A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>
                  <a:solidFill>
                    <a:srgbClr val="000000"/>
                  </a:solidFill>
                </a:rPr>
                <a:t>Application server</a:t>
              </a:r>
              <a:endParaRPr lang="zh-CN" altLang="en-US" sz="1200"/>
            </a:p>
          </p:txBody>
        </p:sp>
      </p:grpSp>
      <p:sp>
        <p:nvSpPr>
          <p:cNvPr id="116" name="矩形 115">
            <a:extLst>
              <a:ext uri="{FF2B5EF4-FFF2-40B4-BE49-F238E27FC236}">
                <a16:creationId xmlns:a16="http://schemas.microsoft.com/office/drawing/2014/main" id="{ED38AE4B-AB97-8349-88BB-BBD0BC56AE0A}"/>
              </a:ext>
            </a:extLst>
          </p:cNvPr>
          <p:cNvSpPr/>
          <p:nvPr/>
        </p:nvSpPr>
        <p:spPr>
          <a:xfrm rot="5400000">
            <a:off x="398422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>
                <a:solidFill>
                  <a:srgbClr val="000000"/>
                </a:solidFill>
              </a:rPr>
              <a:t>…</a:t>
            </a:r>
            <a:endParaRPr lang="zh-CN" altLang="en-US" sz="2400"/>
          </a:p>
        </p:txBody>
      </p:sp>
      <p:cxnSp>
        <p:nvCxnSpPr>
          <p:cNvPr id="32" name="直线连接符 31">
            <a:extLst>
              <a:ext uri="{FF2B5EF4-FFF2-40B4-BE49-F238E27FC236}">
                <a16:creationId xmlns:a16="http://schemas.microsoft.com/office/drawing/2014/main" id="{62CFE7A8-456B-BE4A-9CAA-BFE9F9C7F29D}"/>
              </a:ext>
            </a:extLst>
          </p:cNvPr>
          <p:cNvCxnSpPr>
            <a:cxnSpLocks/>
          </p:cNvCxnSpPr>
          <p:nvPr/>
        </p:nvCxnSpPr>
        <p:spPr>
          <a:xfrm>
            <a:off x="1979712" y="2706957"/>
            <a:ext cx="0" cy="358645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线连接符 76">
            <a:extLst>
              <a:ext uri="{FF2B5EF4-FFF2-40B4-BE49-F238E27FC236}">
                <a16:creationId xmlns:a16="http://schemas.microsoft.com/office/drawing/2014/main" id="{E1C7E32B-7D55-C346-9A45-BFF03300B8E5}"/>
              </a:ext>
            </a:extLst>
          </p:cNvPr>
          <p:cNvCxnSpPr/>
          <p:nvPr/>
        </p:nvCxnSpPr>
        <p:spPr>
          <a:xfrm>
            <a:off x="1979712" y="2706957"/>
            <a:ext cx="324036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线连接符 78">
            <a:extLst>
              <a:ext uri="{FF2B5EF4-FFF2-40B4-BE49-F238E27FC236}">
                <a16:creationId xmlns:a16="http://schemas.microsoft.com/office/drawing/2014/main" id="{611C8C85-D755-DF40-A021-5F2C5DC03874}"/>
              </a:ext>
            </a:extLst>
          </p:cNvPr>
          <p:cNvCxnSpPr/>
          <p:nvPr/>
        </p:nvCxnSpPr>
        <p:spPr>
          <a:xfrm flipV="1">
            <a:off x="5220072" y="1129308"/>
            <a:ext cx="0" cy="1577649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线连接符 80">
            <a:extLst>
              <a:ext uri="{FF2B5EF4-FFF2-40B4-BE49-F238E27FC236}">
                <a16:creationId xmlns:a16="http://schemas.microsoft.com/office/drawing/2014/main" id="{D35B7C9F-3A9D-8842-AF7E-8B9A5A349A27}"/>
              </a:ext>
            </a:extLst>
          </p:cNvPr>
          <p:cNvCxnSpPr/>
          <p:nvPr/>
        </p:nvCxnSpPr>
        <p:spPr>
          <a:xfrm>
            <a:off x="5220072" y="1129308"/>
            <a:ext cx="439248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1" name="组合 100">
            <a:extLst>
              <a:ext uri="{FF2B5EF4-FFF2-40B4-BE49-F238E27FC236}">
                <a16:creationId xmlns:a16="http://schemas.microsoft.com/office/drawing/2014/main" id="{5F480364-98F9-7645-9EF1-BAFF5DD2B10D}"/>
              </a:ext>
            </a:extLst>
          </p:cNvPr>
          <p:cNvGrpSpPr/>
          <p:nvPr/>
        </p:nvGrpSpPr>
        <p:grpSpPr>
          <a:xfrm rot="16200000">
            <a:off x="703673" y="3881347"/>
            <a:ext cx="1548280" cy="638043"/>
            <a:chOff x="6020855" y="1361203"/>
            <a:chExt cx="1548280" cy="638043"/>
          </a:xfrm>
        </p:grpSpPr>
        <p:sp>
          <p:nvSpPr>
            <p:cNvPr id="102" name="云形 101">
              <a:extLst>
                <a:ext uri="{FF2B5EF4-FFF2-40B4-BE49-F238E27FC236}">
                  <a16:creationId xmlns:a16="http://schemas.microsoft.com/office/drawing/2014/main" id="{BE8A3EF8-56AB-3448-8B8F-EE59DD71D3EE}"/>
                </a:ext>
              </a:extLst>
            </p:cNvPr>
            <p:cNvSpPr/>
            <p:nvPr/>
          </p:nvSpPr>
          <p:spPr>
            <a:xfrm>
              <a:off x="6020855" y="1361203"/>
              <a:ext cx="1548280" cy="638043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3" name="矩形 102">
              <a:extLst>
                <a:ext uri="{FF2B5EF4-FFF2-40B4-BE49-F238E27FC236}">
                  <a16:creationId xmlns:a16="http://schemas.microsoft.com/office/drawing/2014/main" id="{CADC3DD3-35E0-A74C-8D61-976534E7135A}"/>
                </a:ext>
              </a:extLst>
            </p:cNvPr>
            <p:cNvSpPr/>
            <p:nvPr/>
          </p:nvSpPr>
          <p:spPr>
            <a:xfrm>
              <a:off x="6311529" y="1443038"/>
              <a:ext cx="96693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>
                  <a:solidFill>
                    <a:srgbClr val="000000"/>
                  </a:solidFill>
                </a:rPr>
                <a:t>Internet</a:t>
              </a:r>
              <a:endParaRPr lang="zh-CN" altLang="en-US"/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F6CADC1D-E4DF-0D4B-A8BB-1F9214EE356E}"/>
              </a:ext>
            </a:extLst>
          </p:cNvPr>
          <p:cNvGrpSpPr/>
          <p:nvPr/>
        </p:nvGrpSpPr>
        <p:grpSpPr>
          <a:xfrm>
            <a:off x="1911161" y="3550232"/>
            <a:ext cx="252000" cy="517828"/>
            <a:chOff x="1735514" y="3550232"/>
            <a:chExt cx="420567" cy="517828"/>
          </a:xfrm>
        </p:grpSpPr>
        <p:cxnSp>
          <p:nvCxnSpPr>
            <p:cNvPr id="104" name="直线箭头连接符 103">
              <a:extLst>
                <a:ext uri="{FF2B5EF4-FFF2-40B4-BE49-F238E27FC236}">
                  <a16:creationId xmlns:a16="http://schemas.microsoft.com/office/drawing/2014/main" id="{05D65598-F0A7-0047-BA18-C55DEADA645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线箭头连接符 105">
              <a:extLst>
                <a:ext uri="{FF2B5EF4-FFF2-40B4-BE49-F238E27FC236}">
                  <a16:creationId xmlns:a16="http://schemas.microsoft.com/office/drawing/2014/main" id="{016A3FED-70D7-BA47-9584-E3EE6525F024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线箭头连接符 106">
              <a:extLst>
                <a:ext uri="{FF2B5EF4-FFF2-40B4-BE49-F238E27FC236}">
                  <a16:creationId xmlns:a16="http://schemas.microsoft.com/office/drawing/2014/main" id="{2F467B4D-074B-A745-B81A-7629D4389C29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线箭头连接符 107">
              <a:extLst>
                <a:ext uri="{FF2B5EF4-FFF2-40B4-BE49-F238E27FC236}">
                  <a16:creationId xmlns:a16="http://schemas.microsoft.com/office/drawing/2014/main" id="{221BEB65-A1F4-B244-906A-FA585150DFC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组合 114">
            <a:extLst>
              <a:ext uri="{FF2B5EF4-FFF2-40B4-BE49-F238E27FC236}">
                <a16:creationId xmlns:a16="http://schemas.microsoft.com/office/drawing/2014/main" id="{BC25CCC5-34C1-4F46-B50E-612F416D41CD}"/>
              </a:ext>
            </a:extLst>
          </p:cNvPr>
          <p:cNvGrpSpPr/>
          <p:nvPr/>
        </p:nvGrpSpPr>
        <p:grpSpPr>
          <a:xfrm>
            <a:off x="1907704" y="4263806"/>
            <a:ext cx="252000" cy="517828"/>
            <a:chOff x="1735514" y="3550232"/>
            <a:chExt cx="420567" cy="517828"/>
          </a:xfrm>
        </p:grpSpPr>
        <p:cxnSp>
          <p:nvCxnSpPr>
            <p:cNvPr id="117" name="直线箭头连接符 116">
              <a:extLst>
                <a:ext uri="{FF2B5EF4-FFF2-40B4-BE49-F238E27FC236}">
                  <a16:creationId xmlns:a16="http://schemas.microsoft.com/office/drawing/2014/main" id="{FE70FE28-178C-CC4B-90C4-9A23874F50F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直线箭头连接符 117">
              <a:extLst>
                <a:ext uri="{FF2B5EF4-FFF2-40B4-BE49-F238E27FC236}">
                  <a16:creationId xmlns:a16="http://schemas.microsoft.com/office/drawing/2014/main" id="{A27D1004-3AB4-5341-9B3F-570C7280A3F7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直线箭头连接符 118">
              <a:extLst>
                <a:ext uri="{FF2B5EF4-FFF2-40B4-BE49-F238E27FC236}">
                  <a16:creationId xmlns:a16="http://schemas.microsoft.com/office/drawing/2014/main" id="{6A9BD2A1-6A8C-1A40-A2B9-5F389427E74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线箭头连接符 119">
              <a:extLst>
                <a:ext uri="{FF2B5EF4-FFF2-40B4-BE49-F238E27FC236}">
                  <a16:creationId xmlns:a16="http://schemas.microsoft.com/office/drawing/2014/main" id="{42EE3A9F-E5A7-2941-B397-FF792A5A26DF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任意形状 98">
            <a:extLst>
              <a:ext uri="{FF2B5EF4-FFF2-40B4-BE49-F238E27FC236}">
                <a16:creationId xmlns:a16="http://schemas.microsoft.com/office/drawing/2014/main" id="{BE404872-4BC5-A04E-864F-97DDC5DBAA21}"/>
              </a:ext>
            </a:extLst>
          </p:cNvPr>
          <p:cNvSpPr/>
          <p:nvPr/>
        </p:nvSpPr>
        <p:spPr>
          <a:xfrm>
            <a:off x="2675106" y="2972121"/>
            <a:ext cx="680937" cy="425574"/>
          </a:xfrm>
          <a:custGeom>
            <a:avLst/>
            <a:gdLst>
              <a:gd name="connsiteX0" fmla="*/ 0 w 680937"/>
              <a:gd name="connsiteY0" fmla="*/ 403377 h 425574"/>
              <a:gd name="connsiteX1" fmla="*/ 447473 w 680937"/>
              <a:gd name="connsiteY1" fmla="*/ 383922 h 425574"/>
              <a:gd name="connsiteX2" fmla="*/ 379379 w 680937"/>
              <a:gd name="connsiteY2" fmla="*/ 23998 h 425574"/>
              <a:gd name="connsiteX3" fmla="*/ 680937 w 680937"/>
              <a:gd name="connsiteY3" fmla="*/ 62909 h 425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0937" h="425574">
                <a:moveTo>
                  <a:pt x="0" y="403377"/>
                </a:moveTo>
                <a:cubicBezTo>
                  <a:pt x="192121" y="425264"/>
                  <a:pt x="384243" y="447152"/>
                  <a:pt x="447473" y="383922"/>
                </a:cubicBezTo>
                <a:cubicBezTo>
                  <a:pt x="510703" y="320692"/>
                  <a:pt x="340468" y="77500"/>
                  <a:pt x="379379" y="23998"/>
                </a:cubicBezTo>
                <a:cubicBezTo>
                  <a:pt x="418290" y="-29504"/>
                  <a:pt x="549613" y="16702"/>
                  <a:pt x="680937" y="62909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0" name="任意形状 99">
            <a:extLst>
              <a:ext uri="{FF2B5EF4-FFF2-40B4-BE49-F238E27FC236}">
                <a16:creationId xmlns:a16="http://schemas.microsoft.com/office/drawing/2014/main" id="{4DD1C2E8-AD77-4941-90D9-C47CEDE9A763}"/>
              </a:ext>
            </a:extLst>
          </p:cNvPr>
          <p:cNvSpPr/>
          <p:nvPr/>
        </p:nvSpPr>
        <p:spPr>
          <a:xfrm>
            <a:off x="2733472" y="3533078"/>
            <a:ext cx="671209" cy="1017912"/>
          </a:xfrm>
          <a:custGeom>
            <a:avLst/>
            <a:gdLst>
              <a:gd name="connsiteX0" fmla="*/ 0 w 671209"/>
              <a:gd name="connsiteY0" fmla="*/ 75884 h 1017912"/>
              <a:gd name="connsiteX1" fmla="*/ 291830 w 671209"/>
              <a:gd name="connsiteY1" fmla="*/ 85611 h 1017912"/>
              <a:gd name="connsiteX2" fmla="*/ 340468 w 671209"/>
              <a:gd name="connsiteY2" fmla="*/ 941645 h 1017912"/>
              <a:gd name="connsiteX3" fmla="*/ 671209 w 671209"/>
              <a:gd name="connsiteY3" fmla="*/ 922190 h 1017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1209" h="1017912">
                <a:moveTo>
                  <a:pt x="0" y="75884"/>
                </a:moveTo>
                <a:cubicBezTo>
                  <a:pt x="117542" y="8601"/>
                  <a:pt x="235085" y="-58682"/>
                  <a:pt x="291830" y="85611"/>
                </a:cubicBezTo>
                <a:cubicBezTo>
                  <a:pt x="348575" y="229904"/>
                  <a:pt x="277238" y="802215"/>
                  <a:pt x="340468" y="941645"/>
                </a:cubicBezTo>
                <a:cubicBezTo>
                  <a:pt x="403698" y="1081075"/>
                  <a:pt x="537453" y="1001632"/>
                  <a:pt x="671209" y="92219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5" name="任意形状 104">
            <a:extLst>
              <a:ext uri="{FF2B5EF4-FFF2-40B4-BE49-F238E27FC236}">
                <a16:creationId xmlns:a16="http://schemas.microsoft.com/office/drawing/2014/main" id="{23E173F5-C724-6C41-B86A-D161FDCCA1E5}"/>
              </a:ext>
            </a:extLst>
          </p:cNvPr>
          <p:cNvSpPr/>
          <p:nvPr/>
        </p:nvSpPr>
        <p:spPr>
          <a:xfrm>
            <a:off x="2743200" y="4928179"/>
            <a:ext cx="1215957" cy="488037"/>
          </a:xfrm>
          <a:custGeom>
            <a:avLst/>
            <a:gdLst>
              <a:gd name="connsiteX0" fmla="*/ 0 w 1215957"/>
              <a:gd name="connsiteY0" fmla="*/ 3744 h 488037"/>
              <a:gd name="connsiteX1" fmla="*/ 379379 w 1215957"/>
              <a:gd name="connsiteY1" fmla="*/ 62110 h 488037"/>
              <a:gd name="connsiteX2" fmla="*/ 680936 w 1215957"/>
              <a:gd name="connsiteY2" fmla="*/ 431761 h 488037"/>
              <a:gd name="connsiteX3" fmla="*/ 1215957 w 1215957"/>
              <a:gd name="connsiteY3" fmla="*/ 480400 h 488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5957" h="488037">
                <a:moveTo>
                  <a:pt x="0" y="3744"/>
                </a:moveTo>
                <a:cubicBezTo>
                  <a:pt x="132945" y="-2741"/>
                  <a:pt x="265890" y="-9226"/>
                  <a:pt x="379379" y="62110"/>
                </a:cubicBezTo>
                <a:cubicBezTo>
                  <a:pt x="492868" y="133446"/>
                  <a:pt x="541506" y="362046"/>
                  <a:pt x="680936" y="431761"/>
                </a:cubicBezTo>
                <a:cubicBezTo>
                  <a:pt x="820366" y="501476"/>
                  <a:pt x="1018161" y="490938"/>
                  <a:pt x="1215957" y="48040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1" name="任意形状 120">
            <a:extLst>
              <a:ext uri="{FF2B5EF4-FFF2-40B4-BE49-F238E27FC236}">
                <a16:creationId xmlns:a16="http://schemas.microsoft.com/office/drawing/2014/main" id="{E0C9AF04-3263-0F47-9EF1-F650C8311800}"/>
              </a:ext>
            </a:extLst>
          </p:cNvPr>
          <p:cNvSpPr/>
          <p:nvPr/>
        </p:nvSpPr>
        <p:spPr>
          <a:xfrm>
            <a:off x="4864086" y="2014176"/>
            <a:ext cx="1283795" cy="1189054"/>
          </a:xfrm>
          <a:custGeom>
            <a:avLst/>
            <a:gdLst>
              <a:gd name="connsiteX0" fmla="*/ 9471 w 1283795"/>
              <a:gd name="connsiteY0" fmla="*/ 1118130 h 1189054"/>
              <a:gd name="connsiteX1" fmla="*/ 67837 w 1283795"/>
              <a:gd name="connsiteY1" fmla="*/ 1127858 h 1189054"/>
              <a:gd name="connsiteX2" fmla="*/ 515310 w 1283795"/>
              <a:gd name="connsiteY2" fmla="*/ 1108403 h 1189054"/>
              <a:gd name="connsiteX3" fmla="*/ 641769 w 1283795"/>
              <a:gd name="connsiteY3" fmla="*/ 106454 h 1189054"/>
              <a:gd name="connsiteX4" fmla="*/ 1283795 w 1283795"/>
              <a:gd name="connsiteY4" fmla="*/ 77271 h 1189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3795" h="1189054">
                <a:moveTo>
                  <a:pt x="9471" y="1118130"/>
                </a:moveTo>
                <a:cubicBezTo>
                  <a:pt x="-3499" y="1123804"/>
                  <a:pt x="-16469" y="1129479"/>
                  <a:pt x="67837" y="1127858"/>
                </a:cubicBezTo>
                <a:cubicBezTo>
                  <a:pt x="152143" y="1126237"/>
                  <a:pt x="419655" y="1278637"/>
                  <a:pt x="515310" y="1108403"/>
                </a:cubicBezTo>
                <a:cubicBezTo>
                  <a:pt x="610965" y="938169"/>
                  <a:pt x="513688" y="278309"/>
                  <a:pt x="641769" y="106454"/>
                </a:cubicBezTo>
                <a:cubicBezTo>
                  <a:pt x="769850" y="-65401"/>
                  <a:pt x="1026822" y="5935"/>
                  <a:pt x="1283795" y="77271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2" name="任意形状 121">
            <a:extLst>
              <a:ext uri="{FF2B5EF4-FFF2-40B4-BE49-F238E27FC236}">
                <a16:creationId xmlns:a16="http://schemas.microsoft.com/office/drawing/2014/main" id="{4BA51334-7962-6840-B00E-B060393D3642}"/>
              </a:ext>
            </a:extLst>
          </p:cNvPr>
          <p:cNvSpPr/>
          <p:nvPr/>
        </p:nvSpPr>
        <p:spPr>
          <a:xfrm>
            <a:off x="4902740" y="4349164"/>
            <a:ext cx="1420239" cy="942683"/>
          </a:xfrm>
          <a:custGeom>
            <a:avLst/>
            <a:gdLst>
              <a:gd name="connsiteX0" fmla="*/ 0 w 1420239"/>
              <a:gd name="connsiteY0" fmla="*/ 47738 h 942683"/>
              <a:gd name="connsiteX1" fmla="*/ 593388 w 1420239"/>
              <a:gd name="connsiteY1" fmla="*/ 47738 h 942683"/>
              <a:gd name="connsiteX2" fmla="*/ 680937 w 1420239"/>
              <a:gd name="connsiteY2" fmla="*/ 543849 h 942683"/>
              <a:gd name="connsiteX3" fmla="*/ 1420239 w 1420239"/>
              <a:gd name="connsiteY3" fmla="*/ 942683 h 942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20239" h="942683">
                <a:moveTo>
                  <a:pt x="0" y="47738"/>
                </a:moveTo>
                <a:cubicBezTo>
                  <a:pt x="239949" y="6395"/>
                  <a:pt x="479899" y="-34947"/>
                  <a:pt x="593388" y="47738"/>
                </a:cubicBezTo>
                <a:cubicBezTo>
                  <a:pt x="706877" y="130423"/>
                  <a:pt x="543129" y="394692"/>
                  <a:pt x="680937" y="543849"/>
                </a:cubicBezTo>
                <a:cubicBezTo>
                  <a:pt x="818745" y="693006"/>
                  <a:pt x="1119492" y="817844"/>
                  <a:pt x="1420239" y="942683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3" name="任意形状 122">
            <a:extLst>
              <a:ext uri="{FF2B5EF4-FFF2-40B4-BE49-F238E27FC236}">
                <a16:creationId xmlns:a16="http://schemas.microsoft.com/office/drawing/2014/main" id="{439DB04C-0DFB-8143-8A12-2C8FA4BEA623}"/>
              </a:ext>
            </a:extLst>
          </p:cNvPr>
          <p:cNvSpPr/>
          <p:nvPr/>
        </p:nvSpPr>
        <p:spPr>
          <a:xfrm>
            <a:off x="4931923" y="3381875"/>
            <a:ext cx="1313234" cy="460911"/>
          </a:xfrm>
          <a:custGeom>
            <a:avLst/>
            <a:gdLst>
              <a:gd name="connsiteX0" fmla="*/ 0 w 1313234"/>
              <a:gd name="connsiteY0" fmla="*/ 51989 h 460911"/>
              <a:gd name="connsiteX1" fmla="*/ 437745 w 1313234"/>
              <a:gd name="connsiteY1" fmla="*/ 32534 h 460911"/>
              <a:gd name="connsiteX2" fmla="*/ 428017 w 1313234"/>
              <a:gd name="connsiteY2" fmla="*/ 431368 h 460911"/>
              <a:gd name="connsiteX3" fmla="*/ 1313234 w 1313234"/>
              <a:gd name="connsiteY3" fmla="*/ 431368 h 460911"/>
              <a:gd name="connsiteX4" fmla="*/ 1313234 w 1313234"/>
              <a:gd name="connsiteY4" fmla="*/ 431368 h 460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3234" h="460911">
                <a:moveTo>
                  <a:pt x="0" y="51989"/>
                </a:moveTo>
                <a:cubicBezTo>
                  <a:pt x="183204" y="10646"/>
                  <a:pt x="366409" y="-30696"/>
                  <a:pt x="437745" y="32534"/>
                </a:cubicBezTo>
                <a:cubicBezTo>
                  <a:pt x="509081" y="95764"/>
                  <a:pt x="282102" y="364896"/>
                  <a:pt x="428017" y="431368"/>
                </a:cubicBezTo>
                <a:cubicBezTo>
                  <a:pt x="573932" y="497840"/>
                  <a:pt x="1313234" y="431368"/>
                  <a:pt x="1313234" y="431368"/>
                </a:cubicBezTo>
                <a:lnTo>
                  <a:pt x="1313234" y="431368"/>
                </a:ln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25" name="图片 124">
            <a:extLst>
              <a:ext uri="{FF2B5EF4-FFF2-40B4-BE49-F238E27FC236}">
                <a16:creationId xmlns:a16="http://schemas.microsoft.com/office/drawing/2014/main" id="{B92E8579-7071-1544-A141-00F5C70B1A6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7945" y="3397695"/>
            <a:ext cx="329286" cy="329286"/>
          </a:xfrm>
          <a:prstGeom prst="rect">
            <a:avLst/>
          </a:prstGeom>
        </p:spPr>
      </p:pic>
      <p:pic>
        <p:nvPicPr>
          <p:cNvPr id="126" name="图片 125">
            <a:extLst>
              <a:ext uri="{FF2B5EF4-FFF2-40B4-BE49-F238E27FC236}">
                <a16:creationId xmlns:a16="http://schemas.microsoft.com/office/drawing/2014/main" id="{DD22D676-CD7E-E44E-9BB5-E209CB080CD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7280" y="3955145"/>
            <a:ext cx="536836" cy="536836"/>
          </a:xfrm>
          <a:prstGeom prst="rect">
            <a:avLst/>
          </a:prstGeom>
        </p:spPr>
      </p:pic>
      <p:pic>
        <p:nvPicPr>
          <p:cNvPr id="127" name="图片 126">
            <a:extLst>
              <a:ext uri="{FF2B5EF4-FFF2-40B4-BE49-F238E27FC236}">
                <a16:creationId xmlns:a16="http://schemas.microsoft.com/office/drawing/2014/main" id="{675324F2-C281-7A4E-B5B4-C2F3D32BAD0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547" y="4549038"/>
            <a:ext cx="425471" cy="425471"/>
          </a:xfrm>
          <a:prstGeom prst="rect">
            <a:avLst/>
          </a:prstGeom>
        </p:spPr>
      </p:pic>
      <p:sp>
        <p:nvSpPr>
          <p:cNvPr id="128" name="矩形 127">
            <a:extLst>
              <a:ext uri="{FF2B5EF4-FFF2-40B4-BE49-F238E27FC236}">
                <a16:creationId xmlns:a16="http://schemas.microsoft.com/office/drawing/2014/main" id="{BD66A7A7-BCEE-3940-A1B7-9CCB3771A279}"/>
              </a:ext>
            </a:extLst>
          </p:cNvPr>
          <p:cNvSpPr/>
          <p:nvPr/>
        </p:nvSpPr>
        <p:spPr>
          <a:xfrm rot="5400000">
            <a:off x="38197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>
                <a:solidFill>
                  <a:srgbClr val="000000"/>
                </a:solidFill>
              </a:rPr>
              <a:t>…</a:t>
            </a:r>
            <a:endParaRPr lang="zh-CN" altLang="en-US" sz="2400"/>
          </a:p>
        </p:txBody>
      </p:sp>
      <p:cxnSp>
        <p:nvCxnSpPr>
          <p:cNvPr id="135" name="直线箭头连接符 134">
            <a:extLst>
              <a:ext uri="{FF2B5EF4-FFF2-40B4-BE49-F238E27FC236}">
                <a16:creationId xmlns:a16="http://schemas.microsoft.com/office/drawing/2014/main" id="{5043794A-C873-0442-A6F7-F6A71C470E36}"/>
              </a:ext>
            </a:extLst>
          </p:cNvPr>
          <p:cNvCxnSpPr>
            <a:cxnSpLocks/>
          </p:cNvCxnSpPr>
          <p:nvPr/>
        </p:nvCxnSpPr>
        <p:spPr>
          <a:xfrm>
            <a:off x="769034" y="3667368"/>
            <a:ext cx="255810" cy="32939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直线箭头连接符 135">
            <a:extLst>
              <a:ext uri="{FF2B5EF4-FFF2-40B4-BE49-F238E27FC236}">
                <a16:creationId xmlns:a16="http://schemas.microsoft.com/office/drawing/2014/main" id="{A1769EEB-908D-314E-9DCA-944FE67E7CB2}"/>
              </a:ext>
            </a:extLst>
          </p:cNvPr>
          <p:cNvCxnSpPr>
            <a:cxnSpLocks/>
          </p:cNvCxnSpPr>
          <p:nvPr/>
        </p:nvCxnSpPr>
        <p:spPr>
          <a:xfrm>
            <a:off x="804116" y="4272758"/>
            <a:ext cx="25200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直线箭头连接符 137">
            <a:extLst>
              <a:ext uri="{FF2B5EF4-FFF2-40B4-BE49-F238E27FC236}">
                <a16:creationId xmlns:a16="http://schemas.microsoft.com/office/drawing/2014/main" id="{89AA7A9E-9DE9-0A45-846A-E0305F1F437D}"/>
              </a:ext>
            </a:extLst>
          </p:cNvPr>
          <p:cNvCxnSpPr>
            <a:cxnSpLocks/>
          </p:cNvCxnSpPr>
          <p:nvPr/>
        </p:nvCxnSpPr>
        <p:spPr>
          <a:xfrm flipV="1">
            <a:off x="795533" y="4557531"/>
            <a:ext cx="260583" cy="233055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直线箭头连接符 142">
            <a:extLst>
              <a:ext uri="{FF2B5EF4-FFF2-40B4-BE49-F238E27FC236}">
                <a16:creationId xmlns:a16="http://schemas.microsoft.com/office/drawing/2014/main" id="{302B00F7-9627-964E-814B-720623C8FB36}"/>
              </a:ext>
            </a:extLst>
          </p:cNvPr>
          <p:cNvCxnSpPr>
            <a:cxnSpLocks/>
          </p:cNvCxnSpPr>
          <p:nvPr/>
        </p:nvCxnSpPr>
        <p:spPr>
          <a:xfrm flipV="1">
            <a:off x="794988" y="4948686"/>
            <a:ext cx="281447" cy="510674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矩形 144">
            <a:extLst>
              <a:ext uri="{FF2B5EF4-FFF2-40B4-BE49-F238E27FC236}">
                <a16:creationId xmlns:a16="http://schemas.microsoft.com/office/drawing/2014/main" id="{63F0D016-2D1C-7942-AF69-5F650EC1D7A2}"/>
              </a:ext>
            </a:extLst>
          </p:cNvPr>
          <p:cNvSpPr/>
          <p:nvPr/>
        </p:nvSpPr>
        <p:spPr>
          <a:xfrm>
            <a:off x="113717" y="2910714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/>
              <a:t>Users</a:t>
            </a:r>
            <a:endParaRPr lang="zh-CN" altLang="en-US"/>
          </a:p>
        </p:txBody>
      </p:sp>
      <p:grpSp>
        <p:nvGrpSpPr>
          <p:cNvPr id="146" name="组合 145">
            <a:extLst>
              <a:ext uri="{FF2B5EF4-FFF2-40B4-BE49-F238E27FC236}">
                <a16:creationId xmlns:a16="http://schemas.microsoft.com/office/drawing/2014/main" id="{D3A91F16-48DF-3441-AC2E-54599AD1A47B}"/>
              </a:ext>
            </a:extLst>
          </p:cNvPr>
          <p:cNvGrpSpPr/>
          <p:nvPr/>
        </p:nvGrpSpPr>
        <p:grpSpPr>
          <a:xfrm>
            <a:off x="1031305" y="2691437"/>
            <a:ext cx="845234" cy="489970"/>
            <a:chOff x="6020855" y="1361204"/>
            <a:chExt cx="845234" cy="489970"/>
          </a:xfrm>
        </p:grpSpPr>
        <p:sp>
          <p:nvSpPr>
            <p:cNvPr id="147" name="云形 146">
              <a:extLst>
                <a:ext uri="{FF2B5EF4-FFF2-40B4-BE49-F238E27FC236}">
                  <a16:creationId xmlns:a16="http://schemas.microsoft.com/office/drawing/2014/main" id="{8F300CF7-1418-FF44-A9D6-07D2FAA46B16}"/>
                </a:ext>
              </a:extLst>
            </p:cNvPr>
            <p:cNvSpPr/>
            <p:nvPr/>
          </p:nvSpPr>
          <p:spPr>
            <a:xfrm>
              <a:off x="6020855" y="1361204"/>
              <a:ext cx="845234" cy="489970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8" name="矩形 147">
              <a:extLst>
                <a:ext uri="{FF2B5EF4-FFF2-40B4-BE49-F238E27FC236}">
                  <a16:creationId xmlns:a16="http://schemas.microsoft.com/office/drawing/2014/main" id="{2F2092E2-A967-5F47-9DF8-767134B35003}"/>
                </a:ext>
              </a:extLst>
            </p:cNvPr>
            <p:cNvSpPr/>
            <p:nvPr/>
          </p:nvSpPr>
          <p:spPr>
            <a:xfrm>
              <a:off x="6110928" y="1413481"/>
              <a:ext cx="684803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>
                  <a:solidFill>
                    <a:srgbClr val="000000"/>
                  </a:solidFill>
                </a:rPr>
                <a:t>CDN</a:t>
              </a:r>
              <a:endParaRPr lang="zh-CN" altLang="en-US"/>
            </a:p>
          </p:txBody>
        </p:sp>
      </p:grpSp>
      <p:cxnSp>
        <p:nvCxnSpPr>
          <p:cNvPr id="149" name="直线箭头连接符 148">
            <a:extLst>
              <a:ext uri="{FF2B5EF4-FFF2-40B4-BE49-F238E27FC236}">
                <a16:creationId xmlns:a16="http://schemas.microsoft.com/office/drawing/2014/main" id="{02FA31D1-313C-514B-A3A3-C900EFFE3EEB}"/>
              </a:ext>
            </a:extLst>
          </p:cNvPr>
          <p:cNvCxnSpPr>
            <a:cxnSpLocks/>
          </p:cNvCxnSpPr>
          <p:nvPr/>
        </p:nvCxnSpPr>
        <p:spPr>
          <a:xfrm flipV="1">
            <a:off x="1337719" y="3186000"/>
            <a:ext cx="0" cy="23040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直线箭头连接符 150">
            <a:extLst>
              <a:ext uri="{FF2B5EF4-FFF2-40B4-BE49-F238E27FC236}">
                <a16:creationId xmlns:a16="http://schemas.microsoft.com/office/drawing/2014/main" id="{1DC66607-A2C9-C840-82E5-1D88EB7335CA}"/>
              </a:ext>
            </a:extLst>
          </p:cNvPr>
          <p:cNvCxnSpPr>
            <a:cxnSpLocks/>
          </p:cNvCxnSpPr>
          <p:nvPr/>
        </p:nvCxnSpPr>
        <p:spPr>
          <a:xfrm flipV="1">
            <a:off x="1477813" y="3203164"/>
            <a:ext cx="0" cy="180000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9" name="组合 128">
            <a:extLst>
              <a:ext uri="{FF2B5EF4-FFF2-40B4-BE49-F238E27FC236}">
                <a16:creationId xmlns:a16="http://schemas.microsoft.com/office/drawing/2014/main" id="{11DDAF95-21A8-144E-8212-01C6DBDA4F11}"/>
              </a:ext>
            </a:extLst>
          </p:cNvPr>
          <p:cNvGrpSpPr/>
          <p:nvPr/>
        </p:nvGrpSpPr>
        <p:grpSpPr>
          <a:xfrm>
            <a:off x="4492257" y="5204142"/>
            <a:ext cx="1322740" cy="293267"/>
            <a:chOff x="4833436" y="4356643"/>
            <a:chExt cx="1322740" cy="293267"/>
          </a:xfrm>
        </p:grpSpPr>
        <p:sp>
          <p:nvSpPr>
            <p:cNvPr id="130" name="圆柱体 129">
              <a:extLst>
                <a:ext uri="{FF2B5EF4-FFF2-40B4-BE49-F238E27FC236}">
                  <a16:creationId xmlns:a16="http://schemas.microsoft.com/office/drawing/2014/main" id="{2484D309-9744-E347-AB72-D1DCAB88BC91}"/>
                </a:ext>
              </a:extLst>
            </p:cNvPr>
            <p:cNvSpPr/>
            <p:nvPr/>
          </p:nvSpPr>
          <p:spPr>
            <a:xfrm rot="5400000">
              <a:off x="5375673" y="3869407"/>
              <a:ext cx="276998" cy="1284008"/>
            </a:xfrm>
            <a:prstGeom prst="can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31" name="矩形 130">
              <a:extLst>
                <a:ext uri="{FF2B5EF4-FFF2-40B4-BE49-F238E27FC236}">
                  <a16:creationId xmlns:a16="http://schemas.microsoft.com/office/drawing/2014/main" id="{2D2C67A8-E9FA-E346-8F10-B83628C70EF5}"/>
                </a:ext>
              </a:extLst>
            </p:cNvPr>
            <p:cNvSpPr/>
            <p:nvPr/>
          </p:nvSpPr>
          <p:spPr>
            <a:xfrm>
              <a:off x="4833436" y="4356643"/>
              <a:ext cx="1284008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200">
                  <a:solidFill>
                    <a:srgbClr val="000000"/>
                  </a:solidFill>
                </a:rPr>
                <a:t>Message queue</a:t>
              </a:r>
              <a:endParaRPr lang="zh-CN" altLang="en-US" sz="1200"/>
            </a:p>
          </p:txBody>
        </p:sp>
      </p:grpSp>
      <p:sp>
        <p:nvSpPr>
          <p:cNvPr id="132" name="任意形状 131">
            <a:extLst>
              <a:ext uri="{FF2B5EF4-FFF2-40B4-BE49-F238E27FC236}">
                <a16:creationId xmlns:a16="http://schemas.microsoft.com/office/drawing/2014/main" id="{55DFB909-8F93-7F42-9A36-ED4DFBC442C0}"/>
              </a:ext>
            </a:extLst>
          </p:cNvPr>
          <p:cNvSpPr/>
          <p:nvPr/>
        </p:nvSpPr>
        <p:spPr>
          <a:xfrm>
            <a:off x="4994031" y="4797083"/>
            <a:ext cx="342313" cy="365760"/>
          </a:xfrm>
          <a:custGeom>
            <a:avLst/>
            <a:gdLst>
              <a:gd name="connsiteX0" fmla="*/ 0 w 342313"/>
              <a:gd name="connsiteY0" fmla="*/ 0 h 365760"/>
              <a:gd name="connsiteX1" fmla="*/ 295421 w 342313"/>
              <a:gd name="connsiteY1" fmla="*/ 70339 h 365760"/>
              <a:gd name="connsiteX2" fmla="*/ 337624 w 342313"/>
              <a:gd name="connsiteY2" fmla="*/ 36576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313" h="365760">
                <a:moveTo>
                  <a:pt x="0" y="0"/>
                </a:moveTo>
                <a:cubicBezTo>
                  <a:pt x="119575" y="4689"/>
                  <a:pt x="239150" y="9379"/>
                  <a:pt x="295421" y="70339"/>
                </a:cubicBezTo>
                <a:cubicBezTo>
                  <a:pt x="351692" y="131299"/>
                  <a:pt x="344658" y="248529"/>
                  <a:pt x="337624" y="36576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33" name="图片 132">
            <a:extLst>
              <a:ext uri="{FF2B5EF4-FFF2-40B4-BE49-F238E27FC236}">
                <a16:creationId xmlns:a16="http://schemas.microsoft.com/office/drawing/2014/main" id="{F05ABAE6-ADA1-554F-96E3-CBDD5162516A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6019" y="1209408"/>
            <a:ext cx="1817874" cy="118893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D5FF6BEF-2854-254B-9897-02E41887CED9}"/>
              </a:ext>
            </a:extLst>
          </p:cNvPr>
          <p:cNvSpPr/>
          <p:nvPr/>
        </p:nvSpPr>
        <p:spPr>
          <a:xfrm>
            <a:off x="5436635" y="1221166"/>
            <a:ext cx="1080623" cy="628368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4" name="矩形 133">
            <a:extLst>
              <a:ext uri="{FF2B5EF4-FFF2-40B4-BE49-F238E27FC236}">
                <a16:creationId xmlns:a16="http://schemas.microsoft.com/office/drawing/2014/main" id="{C958EAC8-2BE4-5B45-B03D-03FCED50D1BF}"/>
              </a:ext>
            </a:extLst>
          </p:cNvPr>
          <p:cNvSpPr/>
          <p:nvPr/>
        </p:nvSpPr>
        <p:spPr>
          <a:xfrm>
            <a:off x="5858859" y="2827756"/>
            <a:ext cx="1080623" cy="628368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7" name="矩形 136">
            <a:extLst>
              <a:ext uri="{FF2B5EF4-FFF2-40B4-BE49-F238E27FC236}">
                <a16:creationId xmlns:a16="http://schemas.microsoft.com/office/drawing/2014/main" id="{B278B5DB-2464-304E-9FCD-58BAB7405918}"/>
              </a:ext>
            </a:extLst>
          </p:cNvPr>
          <p:cNvSpPr/>
          <p:nvPr/>
        </p:nvSpPr>
        <p:spPr>
          <a:xfrm>
            <a:off x="5851445" y="4298712"/>
            <a:ext cx="867548" cy="978939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0" name="矩形 139">
            <a:extLst>
              <a:ext uri="{FF2B5EF4-FFF2-40B4-BE49-F238E27FC236}">
                <a16:creationId xmlns:a16="http://schemas.microsoft.com/office/drawing/2014/main" id="{FDE474FA-AFA9-AF41-A13C-9C8D6B5C8960}"/>
              </a:ext>
            </a:extLst>
          </p:cNvPr>
          <p:cNvSpPr/>
          <p:nvPr/>
        </p:nvSpPr>
        <p:spPr>
          <a:xfrm>
            <a:off x="2621771" y="1186391"/>
            <a:ext cx="626769" cy="228296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1" name="矩形 140">
            <a:extLst>
              <a:ext uri="{FF2B5EF4-FFF2-40B4-BE49-F238E27FC236}">
                <a16:creationId xmlns:a16="http://schemas.microsoft.com/office/drawing/2014/main" id="{E63E5423-FBB9-F645-AB68-2BDEBE3B5AE1}"/>
              </a:ext>
            </a:extLst>
          </p:cNvPr>
          <p:cNvSpPr/>
          <p:nvPr/>
        </p:nvSpPr>
        <p:spPr>
          <a:xfrm>
            <a:off x="2557520" y="1437927"/>
            <a:ext cx="287210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2000" dirty="0">
                <a:solidFill>
                  <a:srgbClr val="000000"/>
                </a:solidFill>
              </a:rPr>
              <a:t>All can use TX to manager data!</a:t>
            </a:r>
          </a:p>
          <a:p>
            <a:pPr lvl="1"/>
            <a:r>
              <a:rPr kumimoji="1" lang="en-US" altLang="zh-CN" sz="2000" dirty="0">
                <a:solidFill>
                  <a:srgbClr val="000000"/>
                </a:solidFill>
              </a:rPr>
              <a:t>e.g., FS meta data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40717091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EDD0A69-8886-934D-AF5E-51B780BCE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Widely used transaction (TX)s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A1FE6CE-2146-A548-ABDC-E613EA9FD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30</a:t>
            </a:fld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022D7E9-7ADF-F14D-A667-231334A8EA23}"/>
              </a:ext>
            </a:extLst>
          </p:cNvPr>
          <p:cNvSpPr txBox="1"/>
          <p:nvPr/>
        </p:nvSpPr>
        <p:spPr>
          <a:xfrm>
            <a:off x="5188805" y="4124966"/>
            <a:ext cx="4663440" cy="12824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1368"/>
              </a:spcBef>
            </a:pPr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if </a:t>
            </a:r>
            <a:r>
              <a:rPr lang="en-US" altLang="zh-CN" dirty="0" err="1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item.count</a:t>
            </a:r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&gt; 0:</a:t>
            </a:r>
          </a:p>
          <a:p>
            <a:pPr>
              <a:lnSpc>
                <a:spcPct val="100000"/>
              </a:lnSpc>
              <a:spcBef>
                <a:spcPts val="1368"/>
              </a:spcBef>
            </a:pPr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</a:t>
            </a:r>
            <a:r>
              <a:rPr lang="en-US" altLang="zh-CN" dirty="0" err="1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i</a:t>
            </a:r>
            <a:r>
              <a:rPr lang="en-US" altLang="zh-CN" sz="1800" b="0" dirty="0" err="1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tem.count</a:t>
            </a:r>
            <a:r>
              <a:rPr lang="en-US" altLang="zh-CN" sz="1800" b="0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-= 1</a:t>
            </a:r>
          </a:p>
          <a:p>
            <a:pPr>
              <a:lnSpc>
                <a:spcPct val="100000"/>
              </a:lnSpc>
              <a:spcBef>
                <a:spcPts val="1368"/>
              </a:spcBef>
            </a:pPr>
            <a:r>
              <a:rPr lang="en-US" altLang="zh-CN" sz="1800" b="0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</a:t>
            </a:r>
            <a:r>
              <a:rPr lang="en-US" altLang="zh-CN" sz="1800" b="0" dirty="0" err="1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Cart.add</a:t>
            </a:r>
            <a:r>
              <a:rPr lang="en-US" altLang="zh-CN" sz="1800" b="0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(item)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13DDD9AE-C33B-8343-B96E-304352C29B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138033"/>
            <a:ext cx="4215560" cy="2554885"/>
          </a:xfrm>
          <a:prstGeom prst="rect">
            <a:avLst/>
          </a:prstGeom>
        </p:spPr>
      </p:pic>
      <p:sp>
        <p:nvSpPr>
          <p:cNvPr id="10" name="任意形状 9">
            <a:extLst>
              <a:ext uri="{FF2B5EF4-FFF2-40B4-BE49-F238E27FC236}">
                <a16:creationId xmlns:a16="http://schemas.microsoft.com/office/drawing/2014/main" id="{7438229F-973B-6741-AB49-C736BB9EDFEA}"/>
              </a:ext>
            </a:extLst>
          </p:cNvPr>
          <p:cNvSpPr/>
          <p:nvPr/>
        </p:nvSpPr>
        <p:spPr>
          <a:xfrm>
            <a:off x="3976021" y="3429628"/>
            <a:ext cx="1212784" cy="866052"/>
          </a:xfrm>
          <a:custGeom>
            <a:avLst/>
            <a:gdLst>
              <a:gd name="connsiteX0" fmla="*/ 0 w 1212784"/>
              <a:gd name="connsiteY0" fmla="*/ 0 h 866052"/>
              <a:gd name="connsiteX1" fmla="*/ 616017 w 1212784"/>
              <a:gd name="connsiteY1" fmla="*/ 231007 h 866052"/>
              <a:gd name="connsiteX2" fmla="*/ 481264 w 1212784"/>
              <a:gd name="connsiteY2" fmla="*/ 789272 h 866052"/>
              <a:gd name="connsiteX3" fmla="*/ 1212784 w 1212784"/>
              <a:gd name="connsiteY3" fmla="*/ 847023 h 866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2784" h="866052">
                <a:moveTo>
                  <a:pt x="0" y="0"/>
                </a:moveTo>
                <a:cubicBezTo>
                  <a:pt x="267903" y="49731"/>
                  <a:pt x="535806" y="99462"/>
                  <a:pt x="616017" y="231007"/>
                </a:cubicBezTo>
                <a:cubicBezTo>
                  <a:pt x="696228" y="362552"/>
                  <a:pt x="381803" y="686603"/>
                  <a:pt x="481264" y="789272"/>
                </a:cubicBezTo>
                <a:cubicBezTo>
                  <a:pt x="580725" y="891941"/>
                  <a:pt x="896754" y="869482"/>
                  <a:pt x="1212784" y="847023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96FDF135-4809-104F-88F1-51F010DBFF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8870" y="3482874"/>
            <a:ext cx="394301" cy="394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27886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74FE6E-7CF7-6A29-03AF-494EE93BD5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971F854-51E3-3858-51D0-8A84E064B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Widely used transaction (TX)s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C18055F-9CA5-1E20-4D70-71A9627987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31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146DDD54-0EF0-BB52-99EC-191EB432A7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913284"/>
            <a:ext cx="2447690" cy="4274840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F90F512B-7AC0-3770-5450-A2A86CB7C1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7904" y="2281436"/>
            <a:ext cx="3543485" cy="3809662"/>
          </a:xfrm>
          <a:prstGeom prst="rect">
            <a:avLst/>
          </a:prstGeom>
        </p:spPr>
      </p:pic>
      <p:sp>
        <p:nvSpPr>
          <p:cNvPr id="7" name="标题 1">
            <a:extLst>
              <a:ext uri="{FF2B5EF4-FFF2-40B4-BE49-F238E27FC236}">
                <a16:creationId xmlns:a16="http://schemas.microsoft.com/office/drawing/2014/main" id="{C485ECC9-44ED-E2F7-7706-F3C534C9BE18}"/>
              </a:ext>
            </a:extLst>
          </p:cNvPr>
          <p:cNvSpPr txBox="1">
            <a:spLocks/>
          </p:cNvSpPr>
          <p:nvPr/>
        </p:nvSpPr>
        <p:spPr>
          <a:xfrm>
            <a:off x="4067944" y="1341350"/>
            <a:ext cx="4752528" cy="9004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accent1"/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</a:lstStyle>
          <a:p>
            <a:r>
              <a:rPr kumimoji="1" lang="en-US" altLang="zh-CN" dirty="0"/>
              <a:t>Why financial applications are typically implemented by TXs? 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4767121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F61727C-F840-F74B-A96B-6075E78912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What is a transaction?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7AB4A09-49CE-F644-869D-4A888D1D0A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>
                <a:ea typeface="宋体" panose="02010600030101010101" pitchFamily="2" charset="-122"/>
              </a:rPr>
              <a:t>An abstraction to manage the data</a:t>
            </a:r>
          </a:p>
          <a:p>
            <a:r>
              <a:rPr kumimoji="1" lang="en-US" altLang="zh-CN" dirty="0">
                <a:ea typeface="宋体" panose="02010600030101010101" pitchFamily="2" charset="-122"/>
              </a:rPr>
              <a:t>Data is also an abstract concept, can be arbitrary computing data. Concrete examples including:</a:t>
            </a:r>
          </a:p>
          <a:p>
            <a:pPr lvl="1"/>
            <a:r>
              <a:rPr kumimoji="1" lang="en-US" altLang="zh-CN" dirty="0">
                <a:ea typeface="宋体" panose="02010600030101010101" pitchFamily="2" charset="-122"/>
              </a:rPr>
              <a:t>Key-value store entries </a:t>
            </a:r>
          </a:p>
          <a:p>
            <a:pPr lvl="1"/>
            <a:r>
              <a:rPr kumimoji="1" lang="en-US" altLang="zh-CN" dirty="0">
                <a:ea typeface="宋体" panose="02010600030101010101" pitchFamily="2" charset="-122"/>
              </a:rPr>
              <a:t>File system metadata (e.g., directory,, </a:t>
            </a:r>
            <a:r>
              <a:rPr kumimoji="1" lang="en-US" altLang="zh-CN" dirty="0" err="1">
                <a:ea typeface="宋体" panose="02010600030101010101" pitchFamily="2" charset="-122"/>
              </a:rPr>
              <a:t>inode</a:t>
            </a:r>
            <a:r>
              <a:rPr kumimoji="1" lang="en-US" altLang="zh-CN" dirty="0">
                <a:ea typeface="宋体" panose="02010600030101010101" pitchFamily="2" charset="-122"/>
              </a:rPr>
              <a:t>, </a:t>
            </a:r>
            <a:r>
              <a:rPr kumimoji="1" lang="en-US" altLang="zh-CN" dirty="0" err="1">
                <a:ea typeface="宋体" panose="02010600030101010101" pitchFamily="2" charset="-122"/>
              </a:rPr>
              <a:t>etc</a:t>
            </a:r>
            <a:r>
              <a:rPr kumimoji="1" lang="en-US" altLang="zh-CN" dirty="0">
                <a:ea typeface="宋体" panose="02010600030101010101" pitchFamily="2" charset="-122"/>
              </a:rPr>
              <a:t>)</a:t>
            </a:r>
          </a:p>
          <a:p>
            <a:pPr lvl="1"/>
            <a:r>
              <a:rPr kumimoji="1" lang="en-US" altLang="zh-CN" dirty="0">
                <a:ea typeface="宋体" panose="02010600030101010101" pitchFamily="2" charset="-122"/>
              </a:rPr>
              <a:t>Processor’s metadata (e.g., child processors)</a:t>
            </a:r>
          </a:p>
          <a:p>
            <a:r>
              <a:rPr kumimoji="1" lang="en-US" altLang="zh-CN" dirty="0"/>
              <a:t>Look like similar program, with data managed by the TX system, and extra mark to denote the start/end of a TX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B9D7565-879B-C14B-A5CE-B804947E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69903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E5FC1B-3846-F4B4-3EE8-AC5741F44E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EE0A178-70FD-6B2A-71E2-88E2797C3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TX: an abstraction to ease data management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B0882A8-3B11-3B43-E138-0EB149B929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Writing with TX is straightforward, the atomicity is left to the system </a:t>
            </a:r>
          </a:p>
          <a:p>
            <a:pPr lvl="1"/>
            <a:r>
              <a:rPr kumimoji="1" lang="en-US" altLang="zh-CN" dirty="0"/>
              <a:t>Use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TX.begin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1" lang="en-US" altLang="zh-CN" dirty="0"/>
              <a:t>to mark when a TX starts</a:t>
            </a:r>
          </a:p>
          <a:p>
            <a:pPr lvl="1"/>
            <a:r>
              <a:rPr kumimoji="1" lang="en-US" altLang="zh-CN" dirty="0"/>
              <a:t>Use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TX.commit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1" lang="en-US" altLang="zh-CN" dirty="0"/>
              <a:t>to commit the TX</a:t>
            </a:r>
          </a:p>
          <a:p>
            <a:pPr lvl="1"/>
            <a:r>
              <a:rPr kumimoji="1" lang="en-US" altLang="zh-CN" dirty="0"/>
              <a:t>Rewrite the data read/write with TX’s interface</a:t>
            </a:r>
          </a:p>
          <a:p>
            <a:pPr lvl="2">
              <a:lnSpc>
                <a:spcPct val="150000"/>
              </a:lnSpc>
            </a:pPr>
            <a:r>
              <a:rPr kumimoji="1" lang="en-US" altLang="zh-CN" dirty="0"/>
              <a:t>E.g., </a:t>
            </a:r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bank[a] = bank[a] – amt </a:t>
            </a:r>
            <a:endParaRPr kumimoji="1" lang="en-US" altLang="zh-CN" dirty="0"/>
          </a:p>
          <a:p>
            <a:pPr marL="914400" lvl="2" indent="0">
              <a:lnSpc>
                <a:spcPct val="150000"/>
              </a:lnSpc>
              <a:buNone/>
            </a:pPr>
            <a:r>
              <a:rPr lang="en-US" altLang="zh-CN" dirty="0" err="1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tx.write</a:t>
            </a:r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(a, </a:t>
            </a:r>
            <a:r>
              <a:rPr lang="en-US" altLang="zh-CN" dirty="0" err="1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tx.read</a:t>
            </a:r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(a) – amt);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ED56212-E685-C800-3655-04924EFC9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6405" y="5030164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33</a:t>
            </a:fld>
            <a:endParaRPr lang="zh-CN" alt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14BDBD6-B3E3-871E-9A65-4654C6199BF4}"/>
              </a:ext>
            </a:extLst>
          </p:cNvPr>
          <p:cNvSpPr txBox="1">
            <a:spLocks/>
          </p:cNvSpPr>
          <p:nvPr/>
        </p:nvSpPr>
        <p:spPr>
          <a:xfrm>
            <a:off x="176582" y="4124586"/>
            <a:ext cx="3930977" cy="90044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sz="1600" b="0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transfer(bank, a, b, amt):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sz="1600" b="0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    bank[b] = bank[b] + amt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sz="1600" b="0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bank[a] = bank[a] - amt </a:t>
            </a:r>
          </a:p>
          <a:p>
            <a:pPr>
              <a:lnSpc>
                <a:spcPct val="100000"/>
              </a:lnSpc>
              <a:spcBef>
                <a:spcPts val="1368"/>
              </a:spcBef>
            </a:pPr>
            <a:endParaRPr lang="en-US" altLang="zh-CN" sz="1600" b="0" dirty="0">
              <a:solidFill>
                <a:prstClr val="black"/>
              </a:solidFill>
              <a:latin typeface="Consolas" panose="020B0609020204030204" pitchFamily="49" charset="0"/>
              <a:ea typeface="楷体"/>
              <a:cs typeface="Courier"/>
            </a:endParaRPr>
          </a:p>
          <a:p>
            <a:pPr>
              <a:lnSpc>
                <a:spcPct val="100000"/>
              </a:lnSpc>
              <a:spcBef>
                <a:spcPts val="1368"/>
              </a:spcBef>
            </a:pPr>
            <a:endParaRPr lang="en-US" altLang="zh-CN" sz="1600" b="0" dirty="0">
              <a:solidFill>
                <a:prstClr val="black"/>
              </a:solidFill>
              <a:latin typeface="Consolas" panose="020B0609020204030204" pitchFamily="49" charset="0"/>
              <a:ea typeface="楷体"/>
              <a:cs typeface="Courier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FD57FAA-B23D-1C63-A3C9-84F30D604ABC}"/>
              </a:ext>
            </a:extLst>
          </p:cNvPr>
          <p:cNvSpPr txBox="1">
            <a:spLocks/>
          </p:cNvSpPr>
          <p:nvPr/>
        </p:nvSpPr>
        <p:spPr>
          <a:xfrm>
            <a:off x="4716016" y="3909471"/>
            <a:ext cx="4296264" cy="1330672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sz="1600" b="0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transfer(bank, a, b, amt, </a:t>
            </a:r>
            <a:r>
              <a:rPr lang="en-US" altLang="zh-CN" sz="1600" b="0" dirty="0" err="1">
                <a:solidFill>
                  <a:srgbClr val="C00000"/>
                </a:solidFill>
                <a:latin typeface="Consolas" panose="020B0609020204030204" pitchFamily="49" charset="0"/>
                <a:ea typeface="楷体"/>
                <a:cs typeface="Courier"/>
              </a:rPr>
              <a:t>tx</a:t>
            </a:r>
            <a:r>
              <a:rPr lang="en-US" altLang="zh-CN" sz="1600" b="0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):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sz="1600" b="0" dirty="0">
                <a:solidFill>
                  <a:srgbClr val="C00000"/>
                </a:solidFill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lang="en-US" altLang="zh-CN" sz="1600" b="0" dirty="0" err="1">
                <a:solidFill>
                  <a:srgbClr val="C00000"/>
                </a:solidFill>
                <a:latin typeface="Consolas" panose="020B0609020204030204" pitchFamily="49" charset="0"/>
                <a:ea typeface="楷体"/>
                <a:cs typeface="Courier"/>
              </a:rPr>
              <a:t>tx.begin</a:t>
            </a:r>
            <a:r>
              <a:rPr lang="en-US" altLang="zh-CN" sz="1600" b="0" dirty="0">
                <a:solidFill>
                  <a:srgbClr val="C00000"/>
                </a:solidFill>
                <a:latin typeface="Consolas" panose="020B0609020204030204" pitchFamily="49" charset="0"/>
                <a:ea typeface="楷体"/>
                <a:cs typeface="Courier"/>
              </a:rPr>
              <a:t>()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sz="1600" b="0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lang="en-US" altLang="zh-CN" sz="1600" b="0" dirty="0" err="1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tx.write</a:t>
            </a:r>
            <a:r>
              <a:rPr lang="en-US" altLang="zh-CN" sz="1600" b="0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(b, </a:t>
            </a:r>
            <a:r>
              <a:rPr lang="en-US" altLang="zh-CN" sz="1600" b="0" dirty="0" err="1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tx.read</a:t>
            </a:r>
            <a:r>
              <a:rPr lang="en-US" altLang="zh-CN" sz="1600" b="0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(b) + amt);       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sz="1600" b="0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lang="en-US" altLang="zh-CN" sz="1600" b="0" dirty="0" err="1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tx.write</a:t>
            </a:r>
            <a:r>
              <a:rPr lang="en-US" altLang="zh-CN" sz="1600" b="0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(a, </a:t>
            </a:r>
            <a:r>
              <a:rPr lang="en-US" altLang="zh-CN" sz="1600" b="0" dirty="0" err="1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tx.read</a:t>
            </a:r>
            <a:r>
              <a:rPr lang="en-US" altLang="zh-CN" sz="1600" b="0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(a) – amt);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sz="1600" b="0" dirty="0">
                <a:solidFill>
                  <a:srgbClr val="C00000"/>
                </a:solidFill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lang="en-US" altLang="zh-CN" sz="1600" b="0" dirty="0" err="1">
                <a:solidFill>
                  <a:srgbClr val="C00000"/>
                </a:solidFill>
                <a:latin typeface="Consolas" panose="020B0609020204030204" pitchFamily="49" charset="0"/>
                <a:ea typeface="楷体"/>
                <a:cs typeface="Courier"/>
              </a:rPr>
              <a:t>tx.commit</a:t>
            </a:r>
            <a:r>
              <a:rPr lang="en-US" altLang="zh-CN" sz="1600" b="0" dirty="0">
                <a:solidFill>
                  <a:srgbClr val="C00000"/>
                </a:solidFill>
                <a:latin typeface="Consolas" panose="020B0609020204030204" pitchFamily="49" charset="0"/>
                <a:ea typeface="楷体"/>
                <a:cs typeface="Courier"/>
              </a:rPr>
              <a:t>()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altLang="zh-CN" sz="1600" b="0" dirty="0">
              <a:solidFill>
                <a:prstClr val="black"/>
              </a:solidFill>
              <a:latin typeface="Consolas" panose="020B0609020204030204" pitchFamily="49" charset="0"/>
              <a:ea typeface="楷体"/>
              <a:cs typeface="Courier"/>
            </a:endParaRPr>
          </a:p>
          <a:p>
            <a:pPr>
              <a:lnSpc>
                <a:spcPct val="100000"/>
              </a:lnSpc>
              <a:spcBef>
                <a:spcPts val="1368"/>
              </a:spcBef>
            </a:pPr>
            <a:endParaRPr lang="en-US" altLang="zh-CN" sz="1600" b="0" dirty="0">
              <a:solidFill>
                <a:prstClr val="black"/>
              </a:solidFill>
              <a:latin typeface="Consolas" panose="020B0609020204030204" pitchFamily="49" charset="0"/>
              <a:ea typeface="楷体"/>
              <a:cs typeface="Courier"/>
            </a:endParaRPr>
          </a:p>
          <a:p>
            <a:pPr>
              <a:lnSpc>
                <a:spcPct val="100000"/>
              </a:lnSpc>
              <a:spcBef>
                <a:spcPts val="1368"/>
              </a:spcBef>
            </a:pPr>
            <a:endParaRPr lang="en-US" altLang="zh-CN" sz="1600" b="0" dirty="0">
              <a:solidFill>
                <a:prstClr val="black"/>
              </a:solidFill>
              <a:latin typeface="Consolas" panose="020B0609020204030204" pitchFamily="49" charset="0"/>
              <a:ea typeface="楷体"/>
              <a:cs typeface="Courier"/>
            </a:endParaRPr>
          </a:p>
        </p:txBody>
      </p:sp>
      <p:sp>
        <p:nvSpPr>
          <p:cNvPr id="5" name="右箭头 4">
            <a:extLst>
              <a:ext uri="{FF2B5EF4-FFF2-40B4-BE49-F238E27FC236}">
                <a16:creationId xmlns:a16="http://schemas.microsoft.com/office/drawing/2014/main" id="{BA0977E5-1B74-8A40-3878-172E741F99D8}"/>
              </a:ext>
            </a:extLst>
          </p:cNvPr>
          <p:cNvSpPr/>
          <p:nvPr/>
        </p:nvSpPr>
        <p:spPr>
          <a:xfrm>
            <a:off x="4032147" y="4374460"/>
            <a:ext cx="810706" cy="432638"/>
          </a:xfrm>
          <a:prstGeom prst="rightArrow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EF9A2D29-2581-04D1-E4C9-8FF56750C816}"/>
              </a:ext>
            </a:extLst>
          </p:cNvPr>
          <p:cNvSpPr/>
          <p:nvPr/>
        </p:nvSpPr>
        <p:spPr>
          <a:xfrm>
            <a:off x="1012619" y="4926793"/>
            <a:ext cx="1888802" cy="313350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Program </a:t>
            </a:r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860DB370-D2FB-56CB-0B1D-62EB459A98C7}"/>
              </a:ext>
            </a:extLst>
          </p:cNvPr>
          <p:cNvSpPr/>
          <p:nvPr/>
        </p:nvSpPr>
        <p:spPr>
          <a:xfrm>
            <a:off x="6699633" y="4973939"/>
            <a:ext cx="1888802" cy="313350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Transaction </a:t>
            </a:r>
          </a:p>
        </p:txBody>
      </p:sp>
    </p:spTree>
    <p:extLst>
      <p:ext uri="{BB962C8B-B14F-4D97-AF65-F5344CB8AC3E}">
        <p14:creationId xmlns:p14="http://schemas.microsoft.com/office/powerpoint/2010/main" val="12326358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92F387E-8151-2642-852C-07D4E253DE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What is special of TX? It provides ACID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13E73F9-48FA-1A4E-96A9-2BA0AD6AB5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129308"/>
            <a:ext cx="8651875" cy="3771636"/>
          </a:xfrm>
        </p:spPr>
        <p:txBody>
          <a:bodyPr/>
          <a:lstStyle/>
          <a:p>
            <a:r>
              <a:rPr kumimoji="1" lang="en-US" altLang="zh-CN" b="0" dirty="0"/>
              <a:t>The program btw </a:t>
            </a:r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{ </a:t>
            </a:r>
            <a:r>
              <a:rPr kumimoji="1" lang="en-US" altLang="zh-CN" b="0" dirty="0" err="1">
                <a:latin typeface="Consolas" panose="020B0609020204030204" pitchFamily="49" charset="0"/>
                <a:cs typeface="Consolas" panose="020B0609020204030204" pitchFamily="49" charset="0"/>
              </a:rPr>
              <a:t>tx.begin</a:t>
            </a:r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() &amp; </a:t>
            </a:r>
            <a:r>
              <a:rPr kumimoji="1" lang="en-US" altLang="zh-CN" b="0" dirty="0" err="1">
                <a:latin typeface="Consolas" panose="020B0609020204030204" pitchFamily="49" charset="0"/>
                <a:cs typeface="Consolas" panose="020B0609020204030204" pitchFamily="49" charset="0"/>
              </a:rPr>
              <a:t>tx.commit</a:t>
            </a:r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() } </a:t>
            </a:r>
            <a:r>
              <a:rPr kumimoji="1" lang="en-US" altLang="zh-CN" b="0" dirty="0"/>
              <a:t>has the following properties:</a:t>
            </a:r>
          </a:p>
          <a:p>
            <a:r>
              <a:rPr kumimoji="1" lang="en" altLang="zh-CN" dirty="0">
                <a:solidFill>
                  <a:srgbClr val="013D9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kumimoji="1"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：</a:t>
            </a:r>
            <a:r>
              <a:rPr kumimoji="1" lang="en" altLang="zh-CN" dirty="0">
                <a:solidFill>
                  <a:schemeClr val="tx1">
                    <a:lumMod val="95000"/>
                    <a:lumOff val="5000"/>
                  </a:schemeClr>
                </a:solidFill>
              </a:rPr>
              <a:t>Atomicity</a:t>
            </a:r>
            <a:r>
              <a:rPr kumimoji="1"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endParaRPr kumimoji="1" lang="en" altLang="zh-CN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kumimoji="1" lang="en" altLang="zh-CN" dirty="0">
                <a:solidFill>
                  <a:srgbClr val="013D9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r>
              <a:rPr kumimoji="1"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：</a:t>
            </a:r>
            <a:r>
              <a:rPr kumimoji="1" lang="en" altLang="zh-CN" dirty="0">
                <a:solidFill>
                  <a:schemeClr val="tx1">
                    <a:lumMod val="95000"/>
                    <a:lumOff val="5000"/>
                  </a:schemeClr>
                </a:solidFill>
              </a:rPr>
              <a:t>Consistency</a:t>
            </a:r>
          </a:p>
          <a:p>
            <a:r>
              <a:rPr kumimoji="1" lang="en" altLang="zh-CN" dirty="0">
                <a:solidFill>
                  <a:srgbClr val="013D9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kumimoji="1"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：</a:t>
            </a:r>
            <a:r>
              <a:rPr kumimoji="1" lang="en" altLang="zh-CN" dirty="0">
                <a:solidFill>
                  <a:schemeClr val="tx1">
                    <a:lumMod val="95000"/>
                    <a:lumOff val="5000"/>
                  </a:schemeClr>
                </a:solidFill>
              </a:rPr>
              <a:t>Isolation</a:t>
            </a:r>
            <a:r>
              <a:rPr kumimoji="1"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</a:t>
            </a:r>
            <a:endParaRPr kumimoji="1" lang="en" altLang="zh-CN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kumimoji="1" lang="en" altLang="zh-CN" dirty="0">
                <a:solidFill>
                  <a:srgbClr val="013D9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</a:t>
            </a:r>
            <a:r>
              <a:rPr kumimoji="1"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：</a:t>
            </a:r>
            <a:r>
              <a:rPr kumimoji="1" lang="en" altLang="zh-CN" dirty="0">
                <a:solidFill>
                  <a:schemeClr val="tx1">
                    <a:lumMod val="95000"/>
                    <a:lumOff val="5000"/>
                  </a:schemeClr>
                </a:solidFill>
              </a:rPr>
              <a:t>Durability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AE74FB8-CD37-AA4E-8DEA-6E35F9056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34</a:t>
            </a:fld>
            <a:endParaRPr lang="zh-CN" altLang="en-US"/>
          </a:p>
        </p:txBody>
      </p:sp>
      <p:pic>
        <p:nvPicPr>
          <p:cNvPr id="5" name="Picture 2" descr="What Is Design for Reliability (DfR)? | Ansys Blog">
            <a:extLst>
              <a:ext uri="{FF2B5EF4-FFF2-40B4-BE49-F238E27FC236}">
                <a16:creationId xmlns:a16="http://schemas.microsoft.com/office/drawing/2014/main" id="{48B69CC8-D2C8-1C48-BEEB-3FF27F166D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3857104"/>
            <a:ext cx="2602632" cy="1735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A93F7819-7B94-C843-BB53-0B831A73DC38}"/>
              </a:ext>
            </a:extLst>
          </p:cNvPr>
          <p:cNvSpPr/>
          <p:nvPr/>
        </p:nvSpPr>
        <p:spPr>
          <a:xfrm>
            <a:off x="4278480" y="1869526"/>
            <a:ext cx="1800200" cy="2015604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65DC6C51-7793-4546-B30F-F93E7EC71B4C}"/>
              </a:ext>
            </a:extLst>
          </p:cNvPr>
          <p:cNvSpPr/>
          <p:nvPr/>
        </p:nvSpPr>
        <p:spPr>
          <a:xfrm>
            <a:off x="4283968" y="1911538"/>
            <a:ext cx="1704313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tx.begin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tx.commit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  <a:endParaRPr lang="zh-CN" altLang="en-US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7C7D9F9A-B396-4E4C-BB00-01EF16A63968}"/>
              </a:ext>
            </a:extLst>
          </p:cNvPr>
          <p:cNvSpPr/>
          <p:nvPr/>
        </p:nvSpPr>
        <p:spPr>
          <a:xfrm>
            <a:off x="4132946" y="3899078"/>
            <a:ext cx="22365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Application program</a:t>
            </a:r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472DB180-E984-064C-8CBB-8CEB59E978C2}"/>
              </a:ext>
            </a:extLst>
          </p:cNvPr>
          <p:cNvSpPr/>
          <p:nvPr/>
        </p:nvSpPr>
        <p:spPr>
          <a:xfrm>
            <a:off x="4278480" y="2209428"/>
            <a:ext cx="1800200" cy="1224136"/>
          </a:xfrm>
          <a:prstGeom prst="rect">
            <a:avLst/>
          </a:prstGeom>
          <a:noFill/>
          <a:ln w="38100">
            <a:solidFill>
              <a:srgbClr val="BE38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0FBBC415-62C9-7140-BE07-D73E0D0E83B8}"/>
              </a:ext>
            </a:extLst>
          </p:cNvPr>
          <p:cNvSpPr/>
          <p:nvPr/>
        </p:nvSpPr>
        <p:spPr>
          <a:xfrm rot="5400000">
            <a:off x="5888884" y="2604035"/>
            <a:ext cx="7489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BE384B"/>
                </a:solidFill>
              </a:rPr>
              <a:t>ACID</a:t>
            </a:r>
            <a:endParaRPr lang="zh-CN" altLang="en-US" b="1" dirty="0">
              <a:solidFill>
                <a:srgbClr val="BE384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309301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2AE898-0E7D-DE42-BE31-F65E60622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sym typeface="+mn-lt"/>
              </a:rPr>
              <a:t>Atomicity: All-or-nothing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19C2C84-925A-A949-A314-13585DE3E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35</a:t>
            </a:fld>
            <a:endParaRPr lang="zh-CN" altLang="en-US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2F865A71-3D1B-C949-8644-5C24E013AE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264701"/>
            <a:ext cx="8101013" cy="3824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16E3760-0762-454A-8A41-3C87DDF79ED5}"/>
              </a:ext>
            </a:extLst>
          </p:cNvPr>
          <p:cNvSpPr/>
          <p:nvPr/>
        </p:nvSpPr>
        <p:spPr>
          <a:xfrm>
            <a:off x="2699792" y="3145532"/>
            <a:ext cx="2160240" cy="576064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155937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E83C228-F435-974C-842C-829FB7B36C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Isolation &amp; Durability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CA0A36E-AEA5-2848-A3CB-D9F177A95E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Atomicity: the transactions’ modification is all-or-nothing</a:t>
            </a:r>
          </a:p>
          <a:p>
            <a:r>
              <a:rPr kumimoji="1" lang="en-US" altLang="zh-CN" dirty="0"/>
              <a:t>Isolation: Two concurrently transactions are isolated (Before-or-after)</a:t>
            </a:r>
          </a:p>
          <a:p>
            <a:pPr lvl="1"/>
            <a:r>
              <a:rPr kumimoji="1" lang="en-US" altLang="zh-CN" dirty="0"/>
              <a:t>E.g., not viewing the intermediate results of another TX</a:t>
            </a:r>
          </a:p>
          <a:p>
            <a:pPr lvl="1"/>
            <a:r>
              <a:rPr kumimoji="1" lang="en-US" altLang="zh-CN" dirty="0"/>
              <a:t>Avoid the race conditions </a:t>
            </a:r>
          </a:p>
          <a:p>
            <a:pPr marL="74250" lvl="1" indent="0">
              <a:buNone/>
            </a:pPr>
            <a:endParaRPr kumimoji="1" lang="en-US" altLang="zh-CN" dirty="0"/>
          </a:p>
          <a:p>
            <a:r>
              <a:rPr kumimoji="1" lang="en-US" altLang="zh-CN" dirty="0"/>
              <a:t>Durability</a:t>
            </a:r>
          </a:p>
          <a:p>
            <a:pPr lvl="1"/>
            <a:r>
              <a:rPr kumimoji="1" lang="en-US" altLang="zh-CN" dirty="0"/>
              <a:t>Once a transaction is committed, its changes (e.g., writes) must durably stored to a persistent storage</a:t>
            </a:r>
          </a:p>
          <a:p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D86A546-0DDF-314C-87ED-78190BF14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837332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7869CB-AF5C-0A38-B421-82285F61EA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267D69F-0B79-D460-C14F-044613358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CDECD4D-27FB-9170-34B4-AD64E15A63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8675" y="1849388"/>
            <a:ext cx="748665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kern="0" dirty="0">
                <a:solidFill>
                  <a:srgbClr val="BE384B"/>
                </a:solidFill>
                <a:ea typeface="+mn-ea"/>
              </a:rPr>
              <a:t>Question: we motivate the atomicity with consistency, but what does the </a:t>
            </a:r>
            <a:r>
              <a:rPr lang="en-US" altLang="zh-CN" u="sng" kern="0" dirty="0">
                <a:solidFill>
                  <a:srgbClr val="BE384B"/>
                </a:solidFill>
                <a:ea typeface="+mn-ea"/>
              </a:rPr>
              <a:t>consistency</a:t>
            </a:r>
            <a:r>
              <a:rPr lang="en-US" altLang="zh-CN" kern="0" dirty="0">
                <a:solidFill>
                  <a:srgbClr val="BE384B"/>
                </a:solidFill>
                <a:ea typeface="+mn-ea"/>
              </a:rPr>
              <a:t> in TX here mean? 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86AECA4-0F9D-6F20-41BB-86C988838302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25636284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46ED46-DB89-0743-B1AA-AF527239F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Consistency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0DC0AD8-9D0F-5B46-92F0-7474BD2111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Transaction must change the data from a consistent state to another</a:t>
            </a:r>
          </a:p>
          <a:p>
            <a:pPr lvl="1"/>
            <a:r>
              <a:rPr kumimoji="1" lang="en-US" altLang="zh-CN" dirty="0"/>
              <a:t>What is </a:t>
            </a:r>
            <a:r>
              <a:rPr kumimoji="1" lang="en-US" altLang="zh-CN" b="1" dirty="0">
                <a:solidFill>
                  <a:srgbClr val="C00000"/>
                </a:solidFill>
              </a:rPr>
              <a:t>consistent</a:t>
            </a:r>
            <a:r>
              <a:rPr kumimoji="1" lang="en-US" altLang="zh-CN" dirty="0"/>
              <a:t> is </a:t>
            </a:r>
            <a:r>
              <a:rPr kumimoji="1" lang="en-US" altLang="zh-CN" b="1" dirty="0">
                <a:solidFill>
                  <a:srgbClr val="BE384B"/>
                </a:solidFill>
              </a:rPr>
              <a:t>defined by the applications</a:t>
            </a:r>
          </a:p>
          <a:p>
            <a:pPr lvl="1">
              <a:spcAft>
                <a:spcPts val="600"/>
              </a:spcAft>
            </a:pPr>
            <a:r>
              <a:rPr kumimoji="1" lang="en-US" altLang="zh-CN" dirty="0"/>
              <a:t>E.g., transfer should leave the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sum(bank[a] + bank[b]) </a:t>
            </a:r>
            <a:r>
              <a:rPr kumimoji="1" lang="en-US" altLang="zh-CN" b="1" dirty="0">
                <a:solidFill>
                  <a:srgbClr val="BE384B"/>
                </a:solidFill>
              </a:rPr>
              <a:t>unchanged</a:t>
            </a:r>
            <a:r>
              <a:rPr kumimoji="1" lang="en-US" altLang="zh-CN" dirty="0"/>
              <a:t> </a:t>
            </a:r>
          </a:p>
          <a:p>
            <a:r>
              <a:rPr kumimoji="1" lang="en-US" altLang="zh-CN" dirty="0"/>
              <a:t>Atomicity (all-or-nothing + before-or-after) alone is not sufficient for application consistency </a:t>
            </a:r>
          </a:p>
          <a:p>
            <a:pPr lvl="1"/>
            <a:r>
              <a:rPr kumimoji="1" lang="en-US" altLang="zh-CN" dirty="0"/>
              <a:t>E.g., If the programmer writes the incorrect program. </a:t>
            </a:r>
          </a:p>
          <a:p>
            <a:pPr lvl="2"/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bank[a] = bank[a] - amt * 2</a:t>
            </a:r>
            <a:endParaRPr kumimoji="1" lang="zh-CN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A6F1BF9-CB51-464A-9345-625DA7B16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38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76AE74B2-7A01-EA4C-A3B7-2746885E6F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4104069"/>
            <a:ext cx="4464496" cy="1481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409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F757F8-6B80-F942-BBB2-7B2744EDF9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Why atomicity + isolation is still</a:t>
            </a:r>
            <a:r>
              <a:rPr kumimoji="1" lang="zh-CN" altLang="en-US" dirty="0"/>
              <a:t> </a:t>
            </a:r>
            <a:r>
              <a:rPr kumimoji="1" lang="en-US" altLang="zh-CN" dirty="0"/>
              <a:t>closely</a:t>
            </a:r>
            <a:r>
              <a:rPr kumimoji="1" lang="zh-CN" altLang="en-US" dirty="0"/>
              <a:t> </a:t>
            </a:r>
            <a:r>
              <a:rPr kumimoji="1" lang="en-US" altLang="zh-CN" dirty="0"/>
              <a:t>related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consistency? </a:t>
            </a:r>
            <a:endParaRPr kumimoji="1"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6B2CE8A1-CFA1-E44B-BAAF-0F242642003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kumimoji="1" lang="en-US" altLang="zh-CN" dirty="0"/>
                  <a:t>Assumption: programmers are pro at writing </a:t>
                </a:r>
                <a:r>
                  <a:rPr kumimoji="1" lang="en-US" altLang="zh-CN" u="sng" dirty="0"/>
                  <a:t>single-thread</a:t>
                </a:r>
                <a:r>
                  <a:rPr kumimoji="1" lang="en-US" altLang="zh-CN" dirty="0"/>
                  <a:t> programs</a:t>
                </a:r>
              </a:p>
              <a:p>
                <a:pPr lvl="1">
                  <a:spcAft>
                    <a:spcPts val="600"/>
                  </a:spcAft>
                </a:pPr>
                <a:r>
                  <a:rPr kumimoji="1" lang="en-US" altLang="zh-CN" dirty="0"/>
                  <a:t>Specially, </a:t>
                </a:r>
                <a:r>
                  <a:rPr kumimoji="1" lang="zh-CN" altLang="en-US" dirty="0"/>
                  <a:t> </a:t>
                </a:r>
                <a14:m>
                  <m:oMath xmlns:m="http://schemas.openxmlformats.org/officeDocument/2006/math">
                    <m:r>
                      <a:rPr kumimoji="1" lang="zh-CN" altLang="en-US" i="1">
                        <a:latin typeface="Cambria Math" panose="02040503050406030204" pitchFamily="18" charset="0"/>
                      </a:rPr>
                      <m:t>∀</m:t>
                    </m:r>
                    <m:r>
                      <m:rPr>
                        <m:sty m:val="p"/>
                      </m:rPr>
                      <a:rPr kumimoji="1" lang="en-US" altLang="zh-CN" i="1" baseline="-25000">
                        <a:latin typeface="Cambria Math" panose="02040503050406030204" pitchFamily="18" charset="0"/>
                      </a:rPr>
                      <m:t>tx</m:t>
                    </m:r>
                    <m:r>
                      <a:rPr kumimoji="1" lang="en-US" altLang="zh-CN" baseline="-25000">
                        <a:latin typeface="Cambria Math" panose="02040503050406030204" pitchFamily="18" charset="0"/>
                      </a:rPr>
                      <m:t> </m:t>
                    </m:r>
                    <m:r>
                      <a:rPr kumimoji="1" lang="zh-CN" alt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𝐶𝑖</m:t>
                    </m:r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 →</m:t>
                    </m:r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𝑡𝑥</m:t>
                    </m:r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 →</m:t>
                    </m:r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𝐶𝑗</m:t>
                    </m:r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kumimoji="1" lang="en-US" altLang="zh-CN" dirty="0"/>
                  <a:t>in a single-thread context, </a:t>
                </a:r>
                <a14:m>
                  <m:oMath xmlns:m="http://schemas.openxmlformats.org/officeDocument/2006/math"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𝑡𝑥</m:t>
                    </m:r>
                    <m:r>
                      <a:rPr kumimoji="1" lang="en-US" altLang="zh-CN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kumimoji="1" lang="en-US" altLang="zh-CN" dirty="0"/>
                  <a:t>can move data from a consistent state</a:t>
                </a:r>
                <a:r>
                  <a:rPr kumimoji="1" lang="zh-CN" altLang="en-US" dirty="0"/>
                  <a:t>（</a:t>
                </a:r>
                <a:r>
                  <a:rPr kumimoji="1" lang="en-US" altLang="zh-CN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1" lang="en-US" altLang="zh-CN" i="1">
                        <a:latin typeface="Cambria Math" panose="02040503050406030204" pitchFamily="18" charset="0"/>
                      </a:rPr>
                      <m:t>C</m:t>
                    </m:r>
                    <m:r>
                      <m:rPr>
                        <m:sty m:val="p"/>
                      </m:rPr>
                      <a:rPr kumimoji="1" lang="en-US" altLang="zh-CN" i="1" baseline="-25000">
                        <a:latin typeface="Cambria Math" panose="02040503050406030204" pitchFamily="18" charset="0"/>
                      </a:rPr>
                      <m:t>i</m:t>
                    </m:r>
                    <m:r>
                      <a:rPr kumimoji="1" lang="en-US" altLang="zh-CN" i="1" baseline="-2500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kumimoji="1" lang="zh-CN" altLang="en-US" dirty="0"/>
                  <a:t>）</a:t>
                </a:r>
                <a:r>
                  <a:rPr kumimoji="1" lang="en-US" altLang="zh-CN" dirty="0"/>
                  <a:t>to another consistent state</a:t>
                </a:r>
                <a:r>
                  <a:rPr kumimoji="1" lang="zh-CN" altLang="en-US" dirty="0"/>
                  <a:t>（</a:t>
                </a:r>
                <a:r>
                  <a:rPr kumimoji="1" lang="en-US" altLang="zh-CN" dirty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1" lang="en-US" altLang="zh-CN" i="1">
                        <a:latin typeface="Cambria Math" panose="02040503050406030204" pitchFamily="18" charset="0"/>
                      </a:rPr>
                      <m:t>C</m:t>
                    </m:r>
                    <m:r>
                      <a:rPr kumimoji="1" lang="en-US" altLang="zh-CN" i="1" baseline="-25000">
                        <a:latin typeface="Cambria Math" panose="02040503050406030204" pitchFamily="18" charset="0"/>
                      </a:rPr>
                      <m:t>𝑗</m:t>
                    </m:r>
                    <m:r>
                      <a:rPr kumimoji="1" lang="en-US" altLang="zh-CN" i="1" baseline="-2500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kumimoji="1" lang="zh-CN" altLang="en-US" dirty="0"/>
                  <a:t>）</a:t>
                </a:r>
                <a:endParaRPr kumimoji="1" lang="en-US" altLang="zh-CN" dirty="0"/>
              </a:p>
              <a:p>
                <a:r>
                  <a:rPr kumimoji="1" lang="en-US" altLang="zh-CN" dirty="0"/>
                  <a:t>Then, if transactions guarantee serializability, then the final state of concurrent execution is consistent</a:t>
                </a:r>
              </a:p>
              <a:p>
                <a:pPr lvl="1"/>
                <a:r>
                  <a:rPr kumimoji="1" lang="en-US" altLang="zh-CN" dirty="0"/>
                  <a:t>i.e., the concurrent execution can reduce to </a:t>
                </a:r>
                <a14:m>
                  <m:oMath xmlns:m="http://schemas.openxmlformats.org/officeDocument/2006/math"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𝐶</m:t>
                    </m:r>
                    <m:r>
                      <a:rPr kumimoji="1" lang="en-US" altLang="zh-CN" i="1" baseline="-25000">
                        <a:latin typeface="Cambria Math" panose="02040503050406030204" pitchFamily="18" charset="0"/>
                      </a:rPr>
                      <m:t>0</m:t>
                    </m:r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 →</m:t>
                    </m:r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𝑡𝑥</m:t>
                    </m:r>
                    <m:r>
                      <a:rPr kumimoji="1" lang="en-US" altLang="zh-CN" i="1" baseline="-25000">
                        <a:latin typeface="Cambria Math" panose="02040503050406030204" pitchFamily="18" charset="0"/>
                      </a:rPr>
                      <m:t>0</m:t>
                    </m:r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 →</m:t>
                    </m:r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𝑡𝑥</m:t>
                    </m:r>
                    <m:r>
                      <a:rPr kumimoji="1" lang="en-US" altLang="zh-CN" i="1" baseline="-25000">
                        <a:latin typeface="Cambria Math" panose="02040503050406030204" pitchFamily="18" charset="0"/>
                      </a:rPr>
                      <m:t>1</m:t>
                    </m:r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 → …  →</m:t>
                    </m:r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𝐶𝑛</m:t>
                    </m:r>
                    <m:r>
                      <a:rPr kumimoji="1" lang="zh-CN" altLang="en-US" baseline="-25000">
                        <a:latin typeface="Cambria Math" panose="02040503050406030204" pitchFamily="18" charset="0"/>
                      </a:rPr>
                      <m:t> </m:t>
                    </m:r>
                    <m:r>
                      <a:rPr kumimoji="1" lang="en-US" altLang="zh-CN" baseline="-2500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kumimoji="1" lang="en-US" altLang="zh-CN" dirty="0"/>
                  <a:t> If C</a:t>
                </a:r>
                <a:r>
                  <a:rPr kumimoji="1" lang="en-US" altLang="zh-CN" baseline="-25000" dirty="0"/>
                  <a:t>0</a:t>
                </a:r>
                <a:r>
                  <a:rPr kumimoji="1" lang="en-US" altLang="zh-CN" dirty="0"/>
                  <a:t> is consistent, then C</a:t>
                </a:r>
                <a:r>
                  <a:rPr kumimoji="1" lang="en-US" altLang="zh-CN" baseline="-25000" dirty="0"/>
                  <a:t>n</a:t>
                </a:r>
                <a:r>
                  <a:rPr kumimoji="1" lang="en-US" altLang="zh-CN" dirty="0"/>
                  <a:t> must be consistent </a:t>
                </a:r>
                <a:endParaRPr kumimoji="1" lang="zh-CN" altLang="en-US" dirty="0"/>
              </a:p>
              <a:p>
                <a:r>
                  <a:rPr kumimoji="1" lang="en-US" altLang="zh-CN" dirty="0"/>
                  <a:t>Moreover, if the TX ensures atomicity, then the system halts under a clean state, i.e., no partially executed TX</a:t>
                </a:r>
                <a:endParaRPr kumimoji="1" lang="zh-CN" altLang="en-US" dirty="0"/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6B2CE8A1-CFA1-E44B-BAAF-0F242642003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617" t="-336" r="-138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8A78D82-C023-5C42-BBB9-5F540CD26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542147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4A2A9-91CA-E19F-4E75-E9881B1BC7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CBDD0D6-C9AC-A001-4E60-E4D49A0334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7BCC56D6-727B-CADE-C6FE-3FC9AEE6DA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8675" y="2171700"/>
            <a:ext cx="748665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kern="0" dirty="0">
                <a:solidFill>
                  <a:srgbClr val="BE384B"/>
                </a:solidFill>
                <a:ea typeface="+mn-ea"/>
              </a:rPr>
              <a:t>Remaining question: can TX be implemented efficiently? </a:t>
            </a:r>
          </a:p>
          <a:p>
            <a:pPr algn="ctr"/>
            <a:endParaRPr lang="en-US" altLang="zh-CN" kern="0" dirty="0">
              <a:solidFill>
                <a:srgbClr val="BE384B"/>
              </a:solidFill>
              <a:ea typeface="+mn-ea"/>
            </a:endParaRPr>
          </a:p>
          <a:p>
            <a:pPr algn="ctr"/>
            <a:r>
              <a:rPr lang="en-US" altLang="zh-CN" kern="0" dirty="0">
                <a:solidFill>
                  <a:srgbClr val="BE384B"/>
                </a:solidFill>
                <a:ea typeface="+mn-ea"/>
              </a:rPr>
              <a:t>The challenge lies in supporting isolation.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530D351A-85D7-4556-F35D-298096B151E2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25263226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B1097B-405A-5821-BD2C-797FFC5EAA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E985C4A-FF4B-C2BE-07B3-245663BE9A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" altLang="zh-CN" dirty="0"/>
              <a:t>Review: 2PL vs. OCC: in a nutshell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485D9DE-BCFD-8CF2-34EF-39FB54321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41</a:t>
            </a:fld>
            <a:endParaRPr lang="zh-CN" altLang="en-US"/>
          </a:p>
        </p:txBody>
      </p:sp>
      <p:pic>
        <p:nvPicPr>
          <p:cNvPr id="5" name="内容占位符 5">
            <a:extLst>
              <a:ext uri="{FF2B5EF4-FFF2-40B4-BE49-F238E27FC236}">
                <a16:creationId xmlns:a16="http://schemas.microsoft.com/office/drawing/2014/main" id="{01D62C22-FDB9-253B-88BF-650FB1EBC7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587277"/>
            <a:ext cx="6021260" cy="3511676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32BF57E4-F216-B2E7-C0F9-40821AFCBF3E}"/>
              </a:ext>
            </a:extLst>
          </p:cNvPr>
          <p:cNvSpPr txBox="1"/>
          <p:nvPr/>
        </p:nvSpPr>
        <p:spPr>
          <a:xfrm>
            <a:off x="0" y="5264431"/>
            <a:ext cx="121617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b="1" dirty="0"/>
              <a:t>Source</a:t>
            </a:r>
            <a:r>
              <a:rPr kumimoji="1" lang="en-US" altLang="zh-CN" dirty="0"/>
              <a:t>:</a:t>
            </a:r>
            <a:r>
              <a:rPr kumimoji="1" lang="zh-CN" altLang="en-US" dirty="0"/>
              <a:t> </a:t>
            </a:r>
            <a:r>
              <a:rPr kumimoji="1" lang="en-US" altLang="zh-CN" dirty="0"/>
              <a:t>Extracting More Concurrency from Distributed Transactions  [OSDI'14]</a:t>
            </a:r>
            <a:endParaRPr lang="zh-CN" altLang="en-US" dirty="0"/>
          </a:p>
        </p:txBody>
      </p:sp>
      <p:cxnSp>
        <p:nvCxnSpPr>
          <p:cNvPr id="6" name="直线连接符 5">
            <a:extLst>
              <a:ext uri="{FF2B5EF4-FFF2-40B4-BE49-F238E27FC236}">
                <a16:creationId xmlns:a16="http://schemas.microsoft.com/office/drawing/2014/main" id="{E2FFFD99-51DF-5C52-CE63-A068F46C4C43}"/>
              </a:ext>
            </a:extLst>
          </p:cNvPr>
          <p:cNvCxnSpPr/>
          <p:nvPr/>
        </p:nvCxnSpPr>
        <p:spPr>
          <a:xfrm flipV="1">
            <a:off x="2339752" y="1345332"/>
            <a:ext cx="4752528" cy="864096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BB57B6B9-2B28-A88F-B026-7B1E70D373EB}"/>
              </a:ext>
            </a:extLst>
          </p:cNvPr>
          <p:cNvSpPr txBox="1"/>
          <p:nvPr/>
        </p:nvSpPr>
        <p:spPr>
          <a:xfrm>
            <a:off x="6557190" y="762694"/>
            <a:ext cx="61722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" altLang="zh-CN" sz="2400" b="1" dirty="0">
                <a:solidFill>
                  <a:srgbClr val="C00000"/>
                </a:solidFill>
              </a:rPr>
              <a:t>Goal </a:t>
            </a:r>
            <a:endParaRPr lang="zh-CN" altLang="en-US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696381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BAFF44-D8BF-CF24-0019-CEB2BBCF3E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787DA6C-6A68-246B-8644-F93F82CBA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4870ECB1-15EF-F3C7-3D61-2216709645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8675" y="2171700"/>
            <a:ext cx="748665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kern="0" dirty="0">
                <a:solidFill>
                  <a:srgbClr val="BE384B"/>
                </a:solidFill>
                <a:ea typeface="+mn-ea"/>
              </a:rPr>
              <a:t>Next: for specific cases, we can achieve high-performance isolation!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C31EF0C-5678-4469-E398-90382B9D5F5D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4446044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AE7BC4D-1E6C-864D-83D5-4E64E0F876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/>
          <a:p>
            <a:r>
              <a:rPr lang="en-US" altLang="zh-CN" dirty="0"/>
              <a:t>Motivation: TX usage in real-world application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2E0C4A4-8BFE-9C4A-8697-14DAB93ADA9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Scenario: long-running read-only or read-mostly transactions is common 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e.g., for Taobao, we rarely buy items, but extensively read the items </a:t>
            </a:r>
          </a:p>
          <a:p>
            <a:r>
              <a:rPr kumimoji="1" lang="en-US" altLang="zh-CN" dirty="0"/>
              <a:t>Question: can 2PL or OCC efficiently supports such transactions? </a:t>
            </a:r>
          </a:p>
          <a:p>
            <a:pPr lvl="1"/>
            <a:r>
              <a:rPr kumimoji="1" lang="en-US" altLang="zh-CN" dirty="0"/>
              <a:t>E.g., a TX reading a lot of items </a:t>
            </a:r>
          </a:p>
          <a:p>
            <a:pPr lvl="1"/>
            <a:endParaRPr kumimoji="1" lang="en-US" altLang="zh-CN" dirty="0"/>
          </a:p>
          <a:p>
            <a:r>
              <a:rPr kumimoji="1" lang="en-US" altLang="zh-CN" dirty="0"/>
              <a:t>2PL: deadlock + locking overhead </a:t>
            </a:r>
          </a:p>
          <a:p>
            <a:r>
              <a:rPr kumimoji="1" lang="en-US" altLang="zh-CN" dirty="0"/>
              <a:t>OCC: aborts due to validation failures</a:t>
            </a:r>
          </a:p>
          <a:p>
            <a:r>
              <a:rPr kumimoji="1" lang="en-US" altLang="zh-CN" dirty="0"/>
              <a:t>Question: can we avoid so?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505CD5E-A05A-3F43-A13A-F8D1092EE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43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7546C9E1-8256-245A-6AEF-3B067CF8C1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4048" y="2757720"/>
            <a:ext cx="3918535" cy="2691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31665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624" y="1993404"/>
            <a:ext cx="651505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kern="0" dirty="0">
                <a:solidFill>
                  <a:srgbClr val="BE384B"/>
                </a:solidFill>
                <a:ea typeface="+mn-ea"/>
              </a:rPr>
              <a:t>Example: can we avoid aborts due to validation failures in OCC? 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8894430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C700DAE-063E-E97C-2585-90AA388CD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40" y="228866"/>
            <a:ext cx="4053136" cy="900442"/>
          </a:xfrm>
        </p:spPr>
        <p:txBody>
          <a:bodyPr/>
          <a:lstStyle/>
          <a:p>
            <a:r>
              <a:rPr kumimoji="1" lang="en-US" altLang="zh-CN" dirty="0"/>
              <a:t>Abort in OCC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53B5F9E-405E-6AE9-A989-6A2E93EFB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45</a:t>
            </a:fld>
            <a:endParaRPr lang="zh-CN" altLang="en-US" dirty="0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D7DA41BA-8601-C86F-588C-E9661AA5B970}"/>
              </a:ext>
            </a:extLst>
          </p:cNvPr>
          <p:cNvSpPr txBox="1">
            <a:spLocks/>
          </p:cNvSpPr>
          <p:nvPr/>
        </p:nvSpPr>
        <p:spPr>
          <a:xfrm>
            <a:off x="3697560" y="1129308"/>
            <a:ext cx="802432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T1</a:t>
            </a:r>
            <a:endParaRPr kumimoji="1" lang="zh-CN" altLang="en-US" dirty="0"/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4B0392E0-3E2B-53A6-BA84-4861A2E635CA}"/>
              </a:ext>
            </a:extLst>
          </p:cNvPr>
          <p:cNvSpPr txBox="1">
            <a:spLocks/>
          </p:cNvSpPr>
          <p:nvPr/>
        </p:nvSpPr>
        <p:spPr>
          <a:xfrm>
            <a:off x="5868144" y="1129308"/>
            <a:ext cx="802432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T2</a:t>
            </a:r>
            <a:endParaRPr kumimoji="1" lang="zh-CN" altLang="en-US" dirty="0"/>
          </a:p>
        </p:txBody>
      </p:sp>
      <p:cxnSp>
        <p:nvCxnSpPr>
          <p:cNvPr id="7" name="直线箭头连接符 6">
            <a:extLst>
              <a:ext uri="{FF2B5EF4-FFF2-40B4-BE49-F238E27FC236}">
                <a16:creationId xmlns:a16="http://schemas.microsoft.com/office/drawing/2014/main" id="{3B1675C0-DC92-45BF-B2F7-42C1186C1A0C}"/>
              </a:ext>
            </a:extLst>
          </p:cNvPr>
          <p:cNvCxnSpPr/>
          <p:nvPr/>
        </p:nvCxnSpPr>
        <p:spPr>
          <a:xfrm>
            <a:off x="1691680" y="1408530"/>
            <a:ext cx="0" cy="3888432"/>
          </a:xfrm>
          <a:prstGeom prst="straightConnector1">
            <a:avLst/>
          </a:prstGeom>
          <a:ln w="254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内容占位符 2">
            <a:extLst>
              <a:ext uri="{FF2B5EF4-FFF2-40B4-BE49-F238E27FC236}">
                <a16:creationId xmlns:a16="http://schemas.microsoft.com/office/drawing/2014/main" id="{A5292EFA-CD8E-8888-6712-C7B05E0955C4}"/>
              </a:ext>
            </a:extLst>
          </p:cNvPr>
          <p:cNvSpPr txBox="1">
            <a:spLocks/>
          </p:cNvSpPr>
          <p:nvPr/>
        </p:nvSpPr>
        <p:spPr>
          <a:xfrm>
            <a:off x="1403648" y="1156502"/>
            <a:ext cx="802432" cy="50405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Time</a:t>
            </a:r>
            <a:endParaRPr kumimoji="1" lang="zh-CN" alt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9C0B0308-DA6E-2B0E-2B7E-4D50AF9220EA}"/>
              </a:ext>
            </a:extLst>
          </p:cNvPr>
          <p:cNvSpPr/>
          <p:nvPr/>
        </p:nvSpPr>
        <p:spPr>
          <a:xfrm>
            <a:off x="5968414" y="165092"/>
            <a:ext cx="1581155" cy="688343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79DF741A-FE14-9D9E-B298-81D844203C0E}"/>
              </a:ext>
            </a:extLst>
          </p:cNvPr>
          <p:cNvSpPr/>
          <p:nvPr/>
        </p:nvSpPr>
        <p:spPr>
          <a:xfrm>
            <a:off x="6084090" y="207104"/>
            <a:ext cx="14709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T1: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Print(A+B)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C4C3B090-905E-80F4-DF9A-27F2140C337D}"/>
              </a:ext>
            </a:extLst>
          </p:cNvPr>
          <p:cNvSpPr/>
          <p:nvPr/>
        </p:nvSpPr>
        <p:spPr>
          <a:xfrm>
            <a:off x="7851382" y="145323"/>
            <a:ext cx="1106042" cy="965342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626B5876-6325-B49C-C7F8-92E6F9091DD6}"/>
              </a:ext>
            </a:extLst>
          </p:cNvPr>
          <p:cNvSpPr/>
          <p:nvPr/>
        </p:nvSpPr>
        <p:spPr>
          <a:xfrm>
            <a:off x="7856869" y="187335"/>
            <a:ext cx="81785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T2: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B =</a:t>
            </a:r>
            <a:r>
              <a:rPr kumimoji="1" lang="zh-CN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A =</a:t>
            </a:r>
            <a:r>
              <a:rPr kumimoji="1" lang="zh-CN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3</a:t>
            </a:r>
          </a:p>
        </p:txBody>
      </p:sp>
      <p:sp>
        <p:nvSpPr>
          <p:cNvPr id="17" name="内容占位符 2">
            <a:extLst>
              <a:ext uri="{FF2B5EF4-FFF2-40B4-BE49-F238E27FC236}">
                <a16:creationId xmlns:a16="http://schemas.microsoft.com/office/drawing/2014/main" id="{BF398D5B-1C16-0E28-F0CB-D32DFECB3B6D}"/>
              </a:ext>
            </a:extLst>
          </p:cNvPr>
          <p:cNvSpPr txBox="1">
            <a:spLocks/>
          </p:cNvSpPr>
          <p:nvPr/>
        </p:nvSpPr>
        <p:spPr>
          <a:xfrm>
            <a:off x="3328696" y="1443178"/>
            <a:ext cx="1336571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Read(A</a:t>
            </a:r>
            <a:r>
              <a:rPr kumimoji="1" lang="en-US" altLang="zh-CN" b="0" baseline="-25000" dirty="0"/>
              <a:t>T0</a:t>
            </a:r>
            <a:r>
              <a:rPr kumimoji="1" lang="en-US" altLang="zh-CN" b="0" dirty="0"/>
              <a:t>)</a:t>
            </a:r>
            <a:endParaRPr kumimoji="1" lang="zh-CN" altLang="en-US" b="0" dirty="0"/>
          </a:p>
        </p:txBody>
      </p:sp>
      <p:sp>
        <p:nvSpPr>
          <p:cNvPr id="18" name="内容占位符 2">
            <a:extLst>
              <a:ext uri="{FF2B5EF4-FFF2-40B4-BE49-F238E27FC236}">
                <a16:creationId xmlns:a16="http://schemas.microsoft.com/office/drawing/2014/main" id="{D82C674D-B9D0-5B7B-7DBE-8E94E8322293}"/>
              </a:ext>
            </a:extLst>
          </p:cNvPr>
          <p:cNvSpPr txBox="1">
            <a:spLocks/>
          </p:cNvSpPr>
          <p:nvPr/>
        </p:nvSpPr>
        <p:spPr>
          <a:xfrm>
            <a:off x="5509588" y="2365752"/>
            <a:ext cx="1336571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Write(A</a:t>
            </a:r>
            <a:r>
              <a:rPr kumimoji="1" lang="en-US" altLang="zh-CN" b="0" baseline="-25000" dirty="0"/>
              <a:t>T2</a:t>
            </a:r>
            <a:r>
              <a:rPr kumimoji="1" lang="en-US" altLang="zh-CN" b="0" dirty="0"/>
              <a:t>)</a:t>
            </a:r>
            <a:endParaRPr kumimoji="1" lang="zh-CN" altLang="en-US" b="0" dirty="0"/>
          </a:p>
        </p:txBody>
      </p:sp>
      <p:sp>
        <p:nvSpPr>
          <p:cNvPr id="19" name="内容占位符 2">
            <a:extLst>
              <a:ext uri="{FF2B5EF4-FFF2-40B4-BE49-F238E27FC236}">
                <a16:creationId xmlns:a16="http://schemas.microsoft.com/office/drawing/2014/main" id="{C7EA2C1C-B9AC-AA71-D665-185C6C030C53}"/>
              </a:ext>
            </a:extLst>
          </p:cNvPr>
          <p:cNvSpPr txBox="1">
            <a:spLocks/>
          </p:cNvSpPr>
          <p:nvPr/>
        </p:nvSpPr>
        <p:spPr>
          <a:xfrm>
            <a:off x="3304079" y="1821117"/>
            <a:ext cx="1336571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Read(B</a:t>
            </a:r>
            <a:r>
              <a:rPr kumimoji="1" lang="en-US" altLang="zh-CN" b="0" baseline="-25000" dirty="0"/>
              <a:t>T0</a:t>
            </a:r>
            <a:r>
              <a:rPr kumimoji="1" lang="en-US" altLang="zh-CN" b="0" dirty="0"/>
              <a:t>)</a:t>
            </a:r>
            <a:endParaRPr kumimoji="1" lang="zh-CN" altLang="en-US" b="0" dirty="0"/>
          </a:p>
        </p:txBody>
      </p:sp>
      <p:sp>
        <p:nvSpPr>
          <p:cNvPr id="20" name="内容占位符 2">
            <a:extLst>
              <a:ext uri="{FF2B5EF4-FFF2-40B4-BE49-F238E27FC236}">
                <a16:creationId xmlns:a16="http://schemas.microsoft.com/office/drawing/2014/main" id="{74CB6FB5-9DD5-E8E9-624E-55FBDE2C475C}"/>
              </a:ext>
            </a:extLst>
          </p:cNvPr>
          <p:cNvSpPr txBox="1">
            <a:spLocks/>
          </p:cNvSpPr>
          <p:nvPr/>
        </p:nvSpPr>
        <p:spPr>
          <a:xfrm>
            <a:off x="5509588" y="2713484"/>
            <a:ext cx="1336571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Write(B</a:t>
            </a:r>
            <a:r>
              <a:rPr kumimoji="1" lang="en-US" altLang="zh-CN" b="0" baseline="-25000" dirty="0"/>
              <a:t>T2</a:t>
            </a:r>
            <a:r>
              <a:rPr kumimoji="1" lang="en-US" altLang="zh-CN" b="0" dirty="0"/>
              <a:t>)</a:t>
            </a:r>
            <a:endParaRPr kumimoji="1" lang="zh-CN" altLang="en-US" b="0" dirty="0"/>
          </a:p>
        </p:txBody>
      </p:sp>
      <p:sp>
        <p:nvSpPr>
          <p:cNvPr id="21" name="内容占位符 2">
            <a:extLst>
              <a:ext uri="{FF2B5EF4-FFF2-40B4-BE49-F238E27FC236}">
                <a16:creationId xmlns:a16="http://schemas.microsoft.com/office/drawing/2014/main" id="{81212B78-A4D7-6420-69C4-0953D402C867}"/>
              </a:ext>
            </a:extLst>
          </p:cNvPr>
          <p:cNvSpPr txBox="1">
            <a:spLocks/>
          </p:cNvSpPr>
          <p:nvPr/>
        </p:nvSpPr>
        <p:spPr>
          <a:xfrm>
            <a:off x="3351829" y="3356283"/>
            <a:ext cx="1652219" cy="4114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Validate(A)</a:t>
            </a:r>
            <a:endParaRPr kumimoji="1" lang="zh-CN" altLang="en-US" b="0" dirty="0"/>
          </a:p>
        </p:txBody>
      </p:sp>
      <p:pic>
        <p:nvPicPr>
          <p:cNvPr id="15" name="Picture 2" descr="wrong sign png download - 819*620 - Free Transparent X Mark png ... - Free  PNG Archive | Red cross, Red cross symbol, Red cross logo">
            <a:extLst>
              <a:ext uri="{FF2B5EF4-FFF2-40B4-BE49-F238E27FC236}">
                <a16:creationId xmlns:a16="http://schemas.microsoft.com/office/drawing/2014/main" id="{309578AE-7688-F815-E4F9-91E201BD17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3546" y="3683522"/>
            <a:ext cx="1106042" cy="1106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925369D0-4F4B-2947-EC3C-DC796A7C622C}"/>
              </a:ext>
            </a:extLst>
          </p:cNvPr>
          <p:cNvSpPr txBox="1"/>
          <p:nvPr/>
        </p:nvSpPr>
        <p:spPr>
          <a:xfrm>
            <a:off x="5509588" y="4063562"/>
            <a:ext cx="934620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Abort!</a:t>
            </a:r>
            <a:endParaRPr lang="zh-CN" alt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3749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  <p:bldP spid="21" grpId="0"/>
      <p:bldP spid="16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C700DAE-063E-E97C-2585-90AA388CD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40" y="228866"/>
            <a:ext cx="4053136" cy="900442"/>
          </a:xfrm>
        </p:spPr>
        <p:txBody>
          <a:bodyPr/>
          <a:lstStyle/>
          <a:p>
            <a:r>
              <a:rPr kumimoji="1" lang="en-US" altLang="zh-CN" dirty="0"/>
              <a:t>Abort in OCC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53B5F9E-405E-6AE9-A989-6A2E93EFB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46</a:t>
            </a:fld>
            <a:endParaRPr lang="zh-CN" altLang="en-US" dirty="0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D7DA41BA-8601-C86F-588C-E9661AA5B970}"/>
              </a:ext>
            </a:extLst>
          </p:cNvPr>
          <p:cNvSpPr txBox="1">
            <a:spLocks/>
          </p:cNvSpPr>
          <p:nvPr/>
        </p:nvSpPr>
        <p:spPr>
          <a:xfrm>
            <a:off x="3697560" y="1129308"/>
            <a:ext cx="802432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T1</a:t>
            </a:r>
            <a:endParaRPr kumimoji="1" lang="zh-CN" altLang="en-US" dirty="0"/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4B0392E0-3E2B-53A6-BA84-4861A2E635CA}"/>
              </a:ext>
            </a:extLst>
          </p:cNvPr>
          <p:cNvSpPr txBox="1">
            <a:spLocks/>
          </p:cNvSpPr>
          <p:nvPr/>
        </p:nvSpPr>
        <p:spPr>
          <a:xfrm>
            <a:off x="5868144" y="1129308"/>
            <a:ext cx="802432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T2</a:t>
            </a:r>
            <a:endParaRPr kumimoji="1" lang="zh-CN" altLang="en-US" dirty="0"/>
          </a:p>
        </p:txBody>
      </p:sp>
      <p:cxnSp>
        <p:nvCxnSpPr>
          <p:cNvPr id="7" name="直线箭头连接符 6">
            <a:extLst>
              <a:ext uri="{FF2B5EF4-FFF2-40B4-BE49-F238E27FC236}">
                <a16:creationId xmlns:a16="http://schemas.microsoft.com/office/drawing/2014/main" id="{3B1675C0-DC92-45BF-B2F7-42C1186C1A0C}"/>
              </a:ext>
            </a:extLst>
          </p:cNvPr>
          <p:cNvCxnSpPr/>
          <p:nvPr/>
        </p:nvCxnSpPr>
        <p:spPr>
          <a:xfrm>
            <a:off x="1691680" y="1408530"/>
            <a:ext cx="0" cy="3888432"/>
          </a:xfrm>
          <a:prstGeom prst="straightConnector1">
            <a:avLst/>
          </a:prstGeom>
          <a:ln w="254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内容占位符 2">
            <a:extLst>
              <a:ext uri="{FF2B5EF4-FFF2-40B4-BE49-F238E27FC236}">
                <a16:creationId xmlns:a16="http://schemas.microsoft.com/office/drawing/2014/main" id="{A5292EFA-CD8E-8888-6712-C7B05E0955C4}"/>
              </a:ext>
            </a:extLst>
          </p:cNvPr>
          <p:cNvSpPr txBox="1">
            <a:spLocks/>
          </p:cNvSpPr>
          <p:nvPr/>
        </p:nvSpPr>
        <p:spPr>
          <a:xfrm>
            <a:off x="1403648" y="1156502"/>
            <a:ext cx="802432" cy="50405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Time</a:t>
            </a:r>
            <a:endParaRPr kumimoji="1" lang="zh-CN" alt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9C0B0308-DA6E-2B0E-2B7E-4D50AF9220EA}"/>
              </a:ext>
            </a:extLst>
          </p:cNvPr>
          <p:cNvSpPr/>
          <p:nvPr/>
        </p:nvSpPr>
        <p:spPr>
          <a:xfrm>
            <a:off x="5968414" y="165092"/>
            <a:ext cx="1581155" cy="688343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79DF741A-FE14-9D9E-B298-81D844203C0E}"/>
              </a:ext>
            </a:extLst>
          </p:cNvPr>
          <p:cNvSpPr/>
          <p:nvPr/>
        </p:nvSpPr>
        <p:spPr>
          <a:xfrm>
            <a:off x="6084090" y="207104"/>
            <a:ext cx="14709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T1: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Print(A+B)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C4C3B090-905E-80F4-DF9A-27F2140C337D}"/>
              </a:ext>
            </a:extLst>
          </p:cNvPr>
          <p:cNvSpPr/>
          <p:nvPr/>
        </p:nvSpPr>
        <p:spPr>
          <a:xfrm>
            <a:off x="7851382" y="145323"/>
            <a:ext cx="1106042" cy="965342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626B5876-6325-B49C-C7F8-92E6F9091DD6}"/>
              </a:ext>
            </a:extLst>
          </p:cNvPr>
          <p:cNvSpPr/>
          <p:nvPr/>
        </p:nvSpPr>
        <p:spPr>
          <a:xfrm>
            <a:off x="7856869" y="187335"/>
            <a:ext cx="81785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T2: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B =</a:t>
            </a:r>
            <a:r>
              <a:rPr kumimoji="1" lang="zh-CN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A =</a:t>
            </a:r>
            <a:r>
              <a:rPr kumimoji="1" lang="zh-CN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3</a:t>
            </a:r>
          </a:p>
        </p:txBody>
      </p:sp>
      <p:sp>
        <p:nvSpPr>
          <p:cNvPr id="17" name="内容占位符 2">
            <a:extLst>
              <a:ext uri="{FF2B5EF4-FFF2-40B4-BE49-F238E27FC236}">
                <a16:creationId xmlns:a16="http://schemas.microsoft.com/office/drawing/2014/main" id="{BF398D5B-1C16-0E28-F0CB-D32DFECB3B6D}"/>
              </a:ext>
            </a:extLst>
          </p:cNvPr>
          <p:cNvSpPr txBox="1">
            <a:spLocks/>
          </p:cNvSpPr>
          <p:nvPr/>
        </p:nvSpPr>
        <p:spPr>
          <a:xfrm>
            <a:off x="3328696" y="1443178"/>
            <a:ext cx="1336571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Read(A</a:t>
            </a:r>
            <a:r>
              <a:rPr kumimoji="1" lang="en-US" altLang="zh-CN" b="0" baseline="-25000" dirty="0"/>
              <a:t>T0</a:t>
            </a:r>
            <a:r>
              <a:rPr kumimoji="1" lang="en-US" altLang="zh-CN" b="0" dirty="0"/>
              <a:t>)</a:t>
            </a:r>
            <a:endParaRPr kumimoji="1" lang="zh-CN" altLang="en-US" b="0" dirty="0"/>
          </a:p>
        </p:txBody>
      </p:sp>
      <p:sp>
        <p:nvSpPr>
          <p:cNvPr id="18" name="内容占位符 2">
            <a:extLst>
              <a:ext uri="{FF2B5EF4-FFF2-40B4-BE49-F238E27FC236}">
                <a16:creationId xmlns:a16="http://schemas.microsoft.com/office/drawing/2014/main" id="{D82C674D-B9D0-5B7B-7DBE-8E94E8322293}"/>
              </a:ext>
            </a:extLst>
          </p:cNvPr>
          <p:cNvSpPr txBox="1">
            <a:spLocks/>
          </p:cNvSpPr>
          <p:nvPr/>
        </p:nvSpPr>
        <p:spPr>
          <a:xfrm>
            <a:off x="5509588" y="2365752"/>
            <a:ext cx="1336571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Write(A</a:t>
            </a:r>
            <a:r>
              <a:rPr kumimoji="1" lang="en-US" altLang="zh-CN" b="0" baseline="-25000" dirty="0"/>
              <a:t>T0</a:t>
            </a:r>
            <a:r>
              <a:rPr kumimoji="1" lang="en-US" altLang="zh-CN" b="0" dirty="0"/>
              <a:t>)</a:t>
            </a:r>
            <a:endParaRPr kumimoji="1" lang="zh-CN" altLang="en-US" b="0" dirty="0"/>
          </a:p>
        </p:txBody>
      </p:sp>
      <p:sp>
        <p:nvSpPr>
          <p:cNvPr id="19" name="内容占位符 2">
            <a:extLst>
              <a:ext uri="{FF2B5EF4-FFF2-40B4-BE49-F238E27FC236}">
                <a16:creationId xmlns:a16="http://schemas.microsoft.com/office/drawing/2014/main" id="{C7EA2C1C-B9AC-AA71-D665-185C6C030C53}"/>
              </a:ext>
            </a:extLst>
          </p:cNvPr>
          <p:cNvSpPr txBox="1">
            <a:spLocks/>
          </p:cNvSpPr>
          <p:nvPr/>
        </p:nvSpPr>
        <p:spPr>
          <a:xfrm>
            <a:off x="3304079" y="1821117"/>
            <a:ext cx="1336571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Read(B</a:t>
            </a:r>
            <a:r>
              <a:rPr kumimoji="1" lang="en-US" altLang="zh-CN" b="0" baseline="-25000" dirty="0"/>
              <a:t>T0</a:t>
            </a:r>
            <a:r>
              <a:rPr kumimoji="1" lang="en-US" altLang="zh-CN" b="0" dirty="0"/>
              <a:t>)</a:t>
            </a:r>
            <a:endParaRPr kumimoji="1" lang="zh-CN" altLang="en-US" b="0" dirty="0"/>
          </a:p>
        </p:txBody>
      </p:sp>
      <p:sp>
        <p:nvSpPr>
          <p:cNvPr id="20" name="内容占位符 2">
            <a:extLst>
              <a:ext uri="{FF2B5EF4-FFF2-40B4-BE49-F238E27FC236}">
                <a16:creationId xmlns:a16="http://schemas.microsoft.com/office/drawing/2014/main" id="{74CB6FB5-9DD5-E8E9-624E-55FBDE2C475C}"/>
              </a:ext>
            </a:extLst>
          </p:cNvPr>
          <p:cNvSpPr txBox="1">
            <a:spLocks/>
          </p:cNvSpPr>
          <p:nvPr/>
        </p:nvSpPr>
        <p:spPr>
          <a:xfrm>
            <a:off x="5509588" y="2713484"/>
            <a:ext cx="1336571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Write(B</a:t>
            </a:r>
            <a:r>
              <a:rPr kumimoji="1" lang="en-US" altLang="zh-CN" b="0" baseline="-25000" dirty="0"/>
              <a:t>T2</a:t>
            </a:r>
            <a:r>
              <a:rPr kumimoji="1" lang="en-US" altLang="zh-CN" b="0" dirty="0"/>
              <a:t>)</a:t>
            </a:r>
            <a:endParaRPr kumimoji="1" lang="zh-CN" altLang="en-US" b="0" dirty="0"/>
          </a:p>
        </p:txBody>
      </p:sp>
      <p:sp>
        <p:nvSpPr>
          <p:cNvPr id="21" name="内容占位符 2">
            <a:extLst>
              <a:ext uri="{FF2B5EF4-FFF2-40B4-BE49-F238E27FC236}">
                <a16:creationId xmlns:a16="http://schemas.microsoft.com/office/drawing/2014/main" id="{81212B78-A4D7-6420-69C4-0953D402C867}"/>
              </a:ext>
            </a:extLst>
          </p:cNvPr>
          <p:cNvSpPr txBox="1">
            <a:spLocks/>
          </p:cNvSpPr>
          <p:nvPr/>
        </p:nvSpPr>
        <p:spPr>
          <a:xfrm>
            <a:off x="3351829" y="3356283"/>
            <a:ext cx="1652219" cy="4114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Validate(A)</a:t>
            </a:r>
            <a:endParaRPr kumimoji="1" lang="zh-CN" altLang="en-US" b="0" dirty="0"/>
          </a:p>
        </p:txBody>
      </p:sp>
      <p:pic>
        <p:nvPicPr>
          <p:cNvPr id="15" name="Picture 2" descr="wrong sign png download - 819*620 - Free Transparent X Mark png ... - Free  PNG Archive | Red cross, Red cross symbol, Red cross logo">
            <a:extLst>
              <a:ext uri="{FF2B5EF4-FFF2-40B4-BE49-F238E27FC236}">
                <a16:creationId xmlns:a16="http://schemas.microsoft.com/office/drawing/2014/main" id="{309578AE-7688-F815-E4F9-91E201BD17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3546" y="3683522"/>
            <a:ext cx="1106042" cy="1106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925369D0-4F4B-2947-EC3C-DC796A7C622C}"/>
              </a:ext>
            </a:extLst>
          </p:cNvPr>
          <p:cNvSpPr txBox="1"/>
          <p:nvPr/>
        </p:nvSpPr>
        <p:spPr>
          <a:xfrm>
            <a:off x="5509588" y="4063562"/>
            <a:ext cx="934620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Abort!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A13754EA-BADC-9E06-66D5-90065F614398}"/>
              </a:ext>
            </a:extLst>
          </p:cNvPr>
          <p:cNvSpPr/>
          <p:nvPr/>
        </p:nvSpPr>
        <p:spPr>
          <a:xfrm>
            <a:off x="3131840" y="1408530"/>
            <a:ext cx="1511598" cy="1016922"/>
          </a:xfrm>
          <a:prstGeom prst="ellipse">
            <a:avLst/>
          </a:prstGeom>
          <a:noFill/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圆角矩形标注 11">
            <a:extLst>
              <a:ext uri="{FF2B5EF4-FFF2-40B4-BE49-F238E27FC236}">
                <a16:creationId xmlns:a16="http://schemas.microsoft.com/office/drawing/2014/main" id="{EE5ECB2A-B112-05BC-3DBC-0A477B9D2836}"/>
              </a:ext>
            </a:extLst>
          </p:cNvPr>
          <p:cNvSpPr/>
          <p:nvPr/>
        </p:nvSpPr>
        <p:spPr>
          <a:xfrm>
            <a:off x="4788022" y="2256714"/>
            <a:ext cx="3600400" cy="613094"/>
          </a:xfrm>
          <a:prstGeom prst="wedgeRoundRectCallout">
            <a:avLst>
              <a:gd name="adj1" fmla="val -57927"/>
              <a:gd name="adj2" fmla="val -68194"/>
              <a:gd name="adj3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3D074F1D-35D2-E61D-3C9F-5E4790A3C2BF}"/>
              </a:ext>
            </a:extLst>
          </p:cNvPr>
          <p:cNvSpPr txBox="1"/>
          <p:nvPr/>
        </p:nvSpPr>
        <p:spPr>
          <a:xfrm>
            <a:off x="5029323" y="2281127"/>
            <a:ext cx="311779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sz="18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Do we necessarily need to abort T1?</a:t>
            </a:r>
          </a:p>
        </p:txBody>
      </p:sp>
    </p:spTree>
    <p:extLst>
      <p:ext uri="{BB962C8B-B14F-4D97-AF65-F5344CB8AC3E}">
        <p14:creationId xmlns:p14="http://schemas.microsoft.com/office/powerpoint/2010/main" val="423874469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C700DAE-063E-E97C-2585-90AA388CD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40" y="228866"/>
            <a:ext cx="4053136" cy="900442"/>
          </a:xfrm>
        </p:spPr>
        <p:txBody>
          <a:bodyPr/>
          <a:lstStyle/>
          <a:p>
            <a:r>
              <a:rPr kumimoji="1" lang="en-US" altLang="zh-CN" dirty="0"/>
              <a:t>Abort in OCC case (2)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53B5F9E-405E-6AE9-A989-6A2E93EFB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47</a:t>
            </a:fld>
            <a:endParaRPr lang="zh-CN" altLang="en-US" dirty="0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D7DA41BA-8601-C86F-588C-E9661AA5B970}"/>
              </a:ext>
            </a:extLst>
          </p:cNvPr>
          <p:cNvSpPr txBox="1">
            <a:spLocks/>
          </p:cNvSpPr>
          <p:nvPr/>
        </p:nvSpPr>
        <p:spPr>
          <a:xfrm>
            <a:off x="3697560" y="1129308"/>
            <a:ext cx="802432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T1</a:t>
            </a:r>
            <a:endParaRPr kumimoji="1" lang="zh-CN" altLang="en-US" dirty="0"/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4B0392E0-3E2B-53A6-BA84-4861A2E635CA}"/>
              </a:ext>
            </a:extLst>
          </p:cNvPr>
          <p:cNvSpPr txBox="1">
            <a:spLocks/>
          </p:cNvSpPr>
          <p:nvPr/>
        </p:nvSpPr>
        <p:spPr>
          <a:xfrm>
            <a:off x="5868144" y="1129308"/>
            <a:ext cx="802432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T2</a:t>
            </a:r>
            <a:endParaRPr kumimoji="1" lang="zh-CN" altLang="en-US" dirty="0"/>
          </a:p>
        </p:txBody>
      </p:sp>
      <p:cxnSp>
        <p:nvCxnSpPr>
          <p:cNvPr id="7" name="直线箭头连接符 6">
            <a:extLst>
              <a:ext uri="{FF2B5EF4-FFF2-40B4-BE49-F238E27FC236}">
                <a16:creationId xmlns:a16="http://schemas.microsoft.com/office/drawing/2014/main" id="{3B1675C0-DC92-45BF-B2F7-42C1186C1A0C}"/>
              </a:ext>
            </a:extLst>
          </p:cNvPr>
          <p:cNvCxnSpPr/>
          <p:nvPr/>
        </p:nvCxnSpPr>
        <p:spPr>
          <a:xfrm>
            <a:off x="1691680" y="1408530"/>
            <a:ext cx="0" cy="3888432"/>
          </a:xfrm>
          <a:prstGeom prst="straightConnector1">
            <a:avLst/>
          </a:prstGeom>
          <a:ln w="254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内容占位符 2">
            <a:extLst>
              <a:ext uri="{FF2B5EF4-FFF2-40B4-BE49-F238E27FC236}">
                <a16:creationId xmlns:a16="http://schemas.microsoft.com/office/drawing/2014/main" id="{A5292EFA-CD8E-8888-6712-C7B05E0955C4}"/>
              </a:ext>
            </a:extLst>
          </p:cNvPr>
          <p:cNvSpPr txBox="1">
            <a:spLocks/>
          </p:cNvSpPr>
          <p:nvPr/>
        </p:nvSpPr>
        <p:spPr>
          <a:xfrm>
            <a:off x="1403648" y="1156502"/>
            <a:ext cx="802432" cy="50405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Time</a:t>
            </a:r>
            <a:endParaRPr kumimoji="1" lang="zh-CN" altLang="en-US" dirty="0"/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7444CB61-F800-89EF-9B24-8608AD14A119}"/>
              </a:ext>
            </a:extLst>
          </p:cNvPr>
          <p:cNvSpPr/>
          <p:nvPr/>
        </p:nvSpPr>
        <p:spPr>
          <a:xfrm>
            <a:off x="5491024" y="3565272"/>
            <a:ext cx="3312445" cy="651905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Question: can we avoid aborting T1?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9C0B0308-DA6E-2B0E-2B7E-4D50AF9220EA}"/>
              </a:ext>
            </a:extLst>
          </p:cNvPr>
          <p:cNvSpPr/>
          <p:nvPr/>
        </p:nvSpPr>
        <p:spPr>
          <a:xfrm>
            <a:off x="5968414" y="165092"/>
            <a:ext cx="1581155" cy="688343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79DF741A-FE14-9D9E-B298-81D844203C0E}"/>
              </a:ext>
            </a:extLst>
          </p:cNvPr>
          <p:cNvSpPr/>
          <p:nvPr/>
        </p:nvSpPr>
        <p:spPr>
          <a:xfrm>
            <a:off x="6084090" y="207104"/>
            <a:ext cx="14709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T1: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Print(A+B)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C4C3B090-905E-80F4-DF9A-27F2140C337D}"/>
              </a:ext>
            </a:extLst>
          </p:cNvPr>
          <p:cNvSpPr/>
          <p:nvPr/>
        </p:nvSpPr>
        <p:spPr>
          <a:xfrm>
            <a:off x="7851382" y="145323"/>
            <a:ext cx="1106042" cy="965342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626B5876-6325-B49C-C7F8-92E6F9091DD6}"/>
              </a:ext>
            </a:extLst>
          </p:cNvPr>
          <p:cNvSpPr/>
          <p:nvPr/>
        </p:nvSpPr>
        <p:spPr>
          <a:xfrm>
            <a:off x="7856869" y="187335"/>
            <a:ext cx="81785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T2: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B =</a:t>
            </a:r>
            <a:r>
              <a:rPr kumimoji="1" lang="zh-CN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A =</a:t>
            </a:r>
            <a:r>
              <a:rPr kumimoji="1" lang="zh-CN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3</a:t>
            </a:r>
          </a:p>
        </p:txBody>
      </p:sp>
      <p:sp>
        <p:nvSpPr>
          <p:cNvPr id="17" name="内容占位符 2">
            <a:extLst>
              <a:ext uri="{FF2B5EF4-FFF2-40B4-BE49-F238E27FC236}">
                <a16:creationId xmlns:a16="http://schemas.microsoft.com/office/drawing/2014/main" id="{BF398D5B-1C16-0E28-F0CB-D32DFECB3B6D}"/>
              </a:ext>
            </a:extLst>
          </p:cNvPr>
          <p:cNvSpPr txBox="1">
            <a:spLocks/>
          </p:cNvSpPr>
          <p:nvPr/>
        </p:nvSpPr>
        <p:spPr>
          <a:xfrm>
            <a:off x="3328696" y="1443178"/>
            <a:ext cx="1336571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Read(A</a:t>
            </a:r>
            <a:r>
              <a:rPr kumimoji="1" lang="en-US" altLang="zh-CN" b="0" baseline="-25000" dirty="0"/>
              <a:t>T0</a:t>
            </a:r>
            <a:r>
              <a:rPr kumimoji="1" lang="en-US" altLang="zh-CN" b="0" dirty="0"/>
              <a:t>)</a:t>
            </a:r>
            <a:endParaRPr kumimoji="1" lang="zh-CN" altLang="en-US" b="0" dirty="0"/>
          </a:p>
        </p:txBody>
      </p:sp>
      <p:sp>
        <p:nvSpPr>
          <p:cNvPr id="18" name="内容占位符 2">
            <a:extLst>
              <a:ext uri="{FF2B5EF4-FFF2-40B4-BE49-F238E27FC236}">
                <a16:creationId xmlns:a16="http://schemas.microsoft.com/office/drawing/2014/main" id="{D82C674D-B9D0-5B7B-7DBE-8E94E8322293}"/>
              </a:ext>
            </a:extLst>
          </p:cNvPr>
          <p:cNvSpPr txBox="1">
            <a:spLocks/>
          </p:cNvSpPr>
          <p:nvPr/>
        </p:nvSpPr>
        <p:spPr>
          <a:xfrm>
            <a:off x="5509588" y="2365752"/>
            <a:ext cx="1336571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Write(A</a:t>
            </a:r>
            <a:r>
              <a:rPr kumimoji="1" lang="en-US" altLang="zh-CN" b="0" baseline="-25000" dirty="0"/>
              <a:t>T2</a:t>
            </a:r>
            <a:r>
              <a:rPr kumimoji="1" lang="en-US" altLang="zh-CN" b="0" dirty="0"/>
              <a:t>)</a:t>
            </a:r>
            <a:endParaRPr kumimoji="1" lang="zh-CN" altLang="en-US" b="0" dirty="0"/>
          </a:p>
        </p:txBody>
      </p:sp>
      <p:sp>
        <p:nvSpPr>
          <p:cNvPr id="19" name="内容占位符 2">
            <a:extLst>
              <a:ext uri="{FF2B5EF4-FFF2-40B4-BE49-F238E27FC236}">
                <a16:creationId xmlns:a16="http://schemas.microsoft.com/office/drawing/2014/main" id="{C7EA2C1C-B9AC-AA71-D665-185C6C030C53}"/>
              </a:ext>
            </a:extLst>
          </p:cNvPr>
          <p:cNvSpPr txBox="1">
            <a:spLocks/>
          </p:cNvSpPr>
          <p:nvPr/>
        </p:nvSpPr>
        <p:spPr>
          <a:xfrm>
            <a:off x="3249055" y="3236190"/>
            <a:ext cx="1336571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Read(B</a:t>
            </a:r>
            <a:r>
              <a:rPr kumimoji="1" lang="en-US" altLang="zh-CN" b="0" baseline="-25000" dirty="0"/>
              <a:t>T2</a:t>
            </a:r>
            <a:r>
              <a:rPr kumimoji="1" lang="en-US" altLang="zh-CN" b="0" dirty="0"/>
              <a:t>)</a:t>
            </a:r>
            <a:endParaRPr kumimoji="1" lang="zh-CN" altLang="en-US" b="0" dirty="0"/>
          </a:p>
        </p:txBody>
      </p:sp>
      <p:sp>
        <p:nvSpPr>
          <p:cNvPr id="20" name="内容占位符 2">
            <a:extLst>
              <a:ext uri="{FF2B5EF4-FFF2-40B4-BE49-F238E27FC236}">
                <a16:creationId xmlns:a16="http://schemas.microsoft.com/office/drawing/2014/main" id="{74CB6FB5-9DD5-E8E9-624E-55FBDE2C475C}"/>
              </a:ext>
            </a:extLst>
          </p:cNvPr>
          <p:cNvSpPr txBox="1">
            <a:spLocks/>
          </p:cNvSpPr>
          <p:nvPr/>
        </p:nvSpPr>
        <p:spPr>
          <a:xfrm>
            <a:off x="5509588" y="2713484"/>
            <a:ext cx="1336571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Write(B</a:t>
            </a:r>
            <a:r>
              <a:rPr kumimoji="1" lang="en-US" altLang="zh-CN" b="0" baseline="-25000" dirty="0"/>
              <a:t>T2</a:t>
            </a:r>
            <a:r>
              <a:rPr kumimoji="1" lang="en-US" altLang="zh-CN" b="0" dirty="0"/>
              <a:t>)</a:t>
            </a:r>
            <a:endParaRPr kumimoji="1" lang="zh-CN" altLang="en-US" b="0" dirty="0"/>
          </a:p>
        </p:txBody>
      </p:sp>
      <p:sp>
        <p:nvSpPr>
          <p:cNvPr id="21" name="内容占位符 2">
            <a:extLst>
              <a:ext uri="{FF2B5EF4-FFF2-40B4-BE49-F238E27FC236}">
                <a16:creationId xmlns:a16="http://schemas.microsoft.com/office/drawing/2014/main" id="{81212B78-A4D7-6420-69C4-0953D402C867}"/>
              </a:ext>
            </a:extLst>
          </p:cNvPr>
          <p:cNvSpPr txBox="1">
            <a:spLocks/>
          </p:cNvSpPr>
          <p:nvPr/>
        </p:nvSpPr>
        <p:spPr>
          <a:xfrm>
            <a:off x="3272666" y="3608424"/>
            <a:ext cx="1652219" cy="4114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Validate(A)</a:t>
            </a:r>
            <a:endParaRPr kumimoji="1" lang="zh-CN" altLang="en-US" b="0" dirty="0"/>
          </a:p>
        </p:txBody>
      </p:sp>
      <p:pic>
        <p:nvPicPr>
          <p:cNvPr id="15" name="Picture 2" descr="wrong sign png download - 819*620 - Free Transparent X Mark png ... - Free  PNG Archive | Red cross, Red cross symbol, Red cross logo">
            <a:extLst>
              <a:ext uri="{FF2B5EF4-FFF2-40B4-BE49-F238E27FC236}">
                <a16:creationId xmlns:a16="http://schemas.microsoft.com/office/drawing/2014/main" id="{309578AE-7688-F815-E4F9-91E201BD17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3546" y="4291210"/>
            <a:ext cx="1106042" cy="1106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文本框 15">
            <a:extLst>
              <a:ext uri="{FF2B5EF4-FFF2-40B4-BE49-F238E27FC236}">
                <a16:creationId xmlns:a16="http://schemas.microsoft.com/office/drawing/2014/main" id="{925369D0-4F4B-2947-EC3C-DC796A7C622C}"/>
              </a:ext>
            </a:extLst>
          </p:cNvPr>
          <p:cNvSpPr txBox="1"/>
          <p:nvPr/>
        </p:nvSpPr>
        <p:spPr>
          <a:xfrm>
            <a:off x="5509588" y="4671250"/>
            <a:ext cx="934620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Abort!</a:t>
            </a:r>
            <a:endParaRPr lang="zh-CN" alt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899820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C700DAE-063E-E97C-2585-90AA388CD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40" y="228866"/>
            <a:ext cx="4053136" cy="900442"/>
          </a:xfrm>
        </p:spPr>
        <p:txBody>
          <a:bodyPr/>
          <a:lstStyle/>
          <a:p>
            <a:r>
              <a:rPr kumimoji="1" lang="en-US" altLang="zh-CN" dirty="0"/>
              <a:t>Abort in OCC case (2)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53B5F9E-405E-6AE9-A989-6A2E93EFB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48</a:t>
            </a:fld>
            <a:endParaRPr lang="zh-CN" altLang="en-US" dirty="0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D7DA41BA-8601-C86F-588C-E9661AA5B970}"/>
              </a:ext>
            </a:extLst>
          </p:cNvPr>
          <p:cNvSpPr txBox="1">
            <a:spLocks/>
          </p:cNvSpPr>
          <p:nvPr/>
        </p:nvSpPr>
        <p:spPr>
          <a:xfrm>
            <a:off x="3697560" y="1129308"/>
            <a:ext cx="802432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T1</a:t>
            </a:r>
            <a:endParaRPr kumimoji="1" lang="zh-CN" altLang="en-US" dirty="0"/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4B0392E0-3E2B-53A6-BA84-4861A2E635CA}"/>
              </a:ext>
            </a:extLst>
          </p:cNvPr>
          <p:cNvSpPr txBox="1">
            <a:spLocks/>
          </p:cNvSpPr>
          <p:nvPr/>
        </p:nvSpPr>
        <p:spPr>
          <a:xfrm>
            <a:off x="5868144" y="1129308"/>
            <a:ext cx="802432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T2</a:t>
            </a:r>
            <a:endParaRPr kumimoji="1" lang="zh-CN" altLang="en-US" dirty="0"/>
          </a:p>
        </p:txBody>
      </p:sp>
      <p:cxnSp>
        <p:nvCxnSpPr>
          <p:cNvPr id="7" name="直线箭头连接符 6">
            <a:extLst>
              <a:ext uri="{FF2B5EF4-FFF2-40B4-BE49-F238E27FC236}">
                <a16:creationId xmlns:a16="http://schemas.microsoft.com/office/drawing/2014/main" id="{3B1675C0-DC92-45BF-B2F7-42C1186C1A0C}"/>
              </a:ext>
            </a:extLst>
          </p:cNvPr>
          <p:cNvCxnSpPr/>
          <p:nvPr/>
        </p:nvCxnSpPr>
        <p:spPr>
          <a:xfrm>
            <a:off x="1691680" y="1408530"/>
            <a:ext cx="0" cy="3888432"/>
          </a:xfrm>
          <a:prstGeom prst="straightConnector1">
            <a:avLst/>
          </a:prstGeom>
          <a:ln w="254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内容占位符 2">
            <a:extLst>
              <a:ext uri="{FF2B5EF4-FFF2-40B4-BE49-F238E27FC236}">
                <a16:creationId xmlns:a16="http://schemas.microsoft.com/office/drawing/2014/main" id="{A5292EFA-CD8E-8888-6712-C7B05E0955C4}"/>
              </a:ext>
            </a:extLst>
          </p:cNvPr>
          <p:cNvSpPr txBox="1">
            <a:spLocks/>
          </p:cNvSpPr>
          <p:nvPr/>
        </p:nvSpPr>
        <p:spPr>
          <a:xfrm>
            <a:off x="1403648" y="1156502"/>
            <a:ext cx="802432" cy="50405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Time</a:t>
            </a:r>
            <a:endParaRPr kumimoji="1" lang="zh-CN" alt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9C0B0308-DA6E-2B0E-2B7E-4D50AF9220EA}"/>
              </a:ext>
            </a:extLst>
          </p:cNvPr>
          <p:cNvSpPr/>
          <p:nvPr/>
        </p:nvSpPr>
        <p:spPr>
          <a:xfrm>
            <a:off x="5968414" y="165092"/>
            <a:ext cx="1581155" cy="688343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79DF741A-FE14-9D9E-B298-81D844203C0E}"/>
              </a:ext>
            </a:extLst>
          </p:cNvPr>
          <p:cNvSpPr/>
          <p:nvPr/>
        </p:nvSpPr>
        <p:spPr>
          <a:xfrm>
            <a:off x="6084090" y="207104"/>
            <a:ext cx="14709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T1: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Print(A+B)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C4C3B090-905E-80F4-DF9A-27F2140C337D}"/>
              </a:ext>
            </a:extLst>
          </p:cNvPr>
          <p:cNvSpPr/>
          <p:nvPr/>
        </p:nvSpPr>
        <p:spPr>
          <a:xfrm>
            <a:off x="7851382" y="145323"/>
            <a:ext cx="1106042" cy="965342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626B5876-6325-B49C-C7F8-92E6F9091DD6}"/>
              </a:ext>
            </a:extLst>
          </p:cNvPr>
          <p:cNvSpPr/>
          <p:nvPr/>
        </p:nvSpPr>
        <p:spPr>
          <a:xfrm>
            <a:off x="7856869" y="187335"/>
            <a:ext cx="81785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T2: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B =</a:t>
            </a:r>
            <a:r>
              <a:rPr kumimoji="1" lang="zh-CN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A =</a:t>
            </a:r>
            <a:r>
              <a:rPr kumimoji="1" lang="zh-CN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3</a:t>
            </a:r>
          </a:p>
        </p:txBody>
      </p:sp>
      <p:sp>
        <p:nvSpPr>
          <p:cNvPr id="17" name="内容占位符 2">
            <a:extLst>
              <a:ext uri="{FF2B5EF4-FFF2-40B4-BE49-F238E27FC236}">
                <a16:creationId xmlns:a16="http://schemas.microsoft.com/office/drawing/2014/main" id="{BF398D5B-1C16-0E28-F0CB-D32DFECB3B6D}"/>
              </a:ext>
            </a:extLst>
          </p:cNvPr>
          <p:cNvSpPr txBox="1">
            <a:spLocks/>
          </p:cNvSpPr>
          <p:nvPr/>
        </p:nvSpPr>
        <p:spPr>
          <a:xfrm>
            <a:off x="3328696" y="1443178"/>
            <a:ext cx="1336571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Read(A</a:t>
            </a:r>
            <a:r>
              <a:rPr kumimoji="1" lang="en-US" altLang="zh-CN" b="0" baseline="-25000" dirty="0"/>
              <a:t>T0</a:t>
            </a:r>
            <a:r>
              <a:rPr kumimoji="1" lang="en-US" altLang="zh-CN" b="0" dirty="0"/>
              <a:t>)</a:t>
            </a:r>
            <a:endParaRPr kumimoji="1" lang="zh-CN" altLang="en-US" b="0" dirty="0"/>
          </a:p>
        </p:txBody>
      </p:sp>
      <p:sp>
        <p:nvSpPr>
          <p:cNvPr id="18" name="内容占位符 2">
            <a:extLst>
              <a:ext uri="{FF2B5EF4-FFF2-40B4-BE49-F238E27FC236}">
                <a16:creationId xmlns:a16="http://schemas.microsoft.com/office/drawing/2014/main" id="{D82C674D-B9D0-5B7B-7DBE-8E94E8322293}"/>
              </a:ext>
            </a:extLst>
          </p:cNvPr>
          <p:cNvSpPr txBox="1">
            <a:spLocks/>
          </p:cNvSpPr>
          <p:nvPr/>
        </p:nvSpPr>
        <p:spPr>
          <a:xfrm>
            <a:off x="5509588" y="2365752"/>
            <a:ext cx="1336571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Write(A</a:t>
            </a:r>
            <a:r>
              <a:rPr kumimoji="1" lang="en-US" altLang="zh-CN" b="0" baseline="-25000" dirty="0"/>
              <a:t>T2</a:t>
            </a:r>
            <a:r>
              <a:rPr kumimoji="1" lang="en-US" altLang="zh-CN" b="0" dirty="0"/>
              <a:t>)</a:t>
            </a:r>
            <a:endParaRPr kumimoji="1" lang="zh-CN" altLang="en-US" b="0" dirty="0"/>
          </a:p>
        </p:txBody>
      </p:sp>
      <p:sp>
        <p:nvSpPr>
          <p:cNvPr id="19" name="内容占位符 2">
            <a:extLst>
              <a:ext uri="{FF2B5EF4-FFF2-40B4-BE49-F238E27FC236}">
                <a16:creationId xmlns:a16="http://schemas.microsoft.com/office/drawing/2014/main" id="{C7EA2C1C-B9AC-AA71-D665-185C6C030C53}"/>
              </a:ext>
            </a:extLst>
          </p:cNvPr>
          <p:cNvSpPr txBox="1">
            <a:spLocks/>
          </p:cNvSpPr>
          <p:nvPr/>
        </p:nvSpPr>
        <p:spPr>
          <a:xfrm>
            <a:off x="3249055" y="3236190"/>
            <a:ext cx="1336571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strike="sngStrike" dirty="0"/>
              <a:t>Read(</a:t>
            </a:r>
            <a:r>
              <a:rPr kumimoji="1" lang="en-US" altLang="zh-CN" strike="sngStrike" dirty="0">
                <a:solidFill>
                  <a:srgbClr val="C00000"/>
                </a:solidFill>
              </a:rPr>
              <a:t>B</a:t>
            </a:r>
            <a:r>
              <a:rPr kumimoji="1" lang="en-US" altLang="zh-CN" strike="sngStrike" baseline="-25000" dirty="0">
                <a:solidFill>
                  <a:srgbClr val="C00000"/>
                </a:solidFill>
              </a:rPr>
              <a:t>T2</a:t>
            </a:r>
            <a:r>
              <a:rPr kumimoji="1" lang="en-US" altLang="zh-CN" b="0" strike="sngStrike" dirty="0"/>
              <a:t>)</a:t>
            </a:r>
            <a:endParaRPr kumimoji="1" lang="zh-CN" altLang="en-US" b="0" strike="sngStrike" dirty="0"/>
          </a:p>
        </p:txBody>
      </p:sp>
      <p:sp>
        <p:nvSpPr>
          <p:cNvPr id="20" name="内容占位符 2">
            <a:extLst>
              <a:ext uri="{FF2B5EF4-FFF2-40B4-BE49-F238E27FC236}">
                <a16:creationId xmlns:a16="http://schemas.microsoft.com/office/drawing/2014/main" id="{74CB6FB5-9DD5-E8E9-624E-55FBDE2C475C}"/>
              </a:ext>
            </a:extLst>
          </p:cNvPr>
          <p:cNvSpPr txBox="1">
            <a:spLocks/>
          </p:cNvSpPr>
          <p:nvPr/>
        </p:nvSpPr>
        <p:spPr>
          <a:xfrm>
            <a:off x="5509588" y="2713484"/>
            <a:ext cx="1336571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Write(B</a:t>
            </a:r>
            <a:r>
              <a:rPr kumimoji="1" lang="en-US" altLang="zh-CN" b="0" baseline="-25000" dirty="0"/>
              <a:t>T2</a:t>
            </a:r>
            <a:r>
              <a:rPr kumimoji="1" lang="en-US" altLang="zh-CN" b="0" dirty="0"/>
              <a:t>)</a:t>
            </a:r>
            <a:endParaRPr kumimoji="1" lang="zh-CN" altLang="en-US" b="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92C1934-707B-71CE-D02B-06AAB50C6D8C}"/>
              </a:ext>
            </a:extLst>
          </p:cNvPr>
          <p:cNvSpPr txBox="1">
            <a:spLocks/>
          </p:cNvSpPr>
          <p:nvPr/>
        </p:nvSpPr>
        <p:spPr>
          <a:xfrm>
            <a:off x="1992125" y="3236190"/>
            <a:ext cx="1336571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Read(</a:t>
            </a:r>
            <a:r>
              <a:rPr kumimoji="1" lang="en-US" altLang="zh-CN" dirty="0">
                <a:solidFill>
                  <a:srgbClr val="C00000"/>
                </a:solidFill>
              </a:rPr>
              <a:t>B</a:t>
            </a:r>
            <a:r>
              <a:rPr kumimoji="1" lang="en-US" altLang="zh-CN" baseline="-25000" dirty="0">
                <a:solidFill>
                  <a:srgbClr val="C00000"/>
                </a:solidFill>
              </a:rPr>
              <a:t>T0</a:t>
            </a:r>
            <a:r>
              <a:rPr kumimoji="1" lang="en-US" altLang="zh-CN" b="0" dirty="0"/>
              <a:t>)</a:t>
            </a:r>
            <a:endParaRPr kumimoji="1" lang="zh-CN" altLang="en-US" b="0" dirty="0"/>
          </a:p>
        </p:txBody>
      </p:sp>
      <p:sp>
        <p:nvSpPr>
          <p:cNvPr id="12" name="任意形状 11">
            <a:extLst>
              <a:ext uri="{FF2B5EF4-FFF2-40B4-BE49-F238E27FC236}">
                <a16:creationId xmlns:a16="http://schemas.microsoft.com/office/drawing/2014/main" id="{E84CD1F6-60E8-A56E-B8AF-A6DDDF094136}"/>
              </a:ext>
            </a:extLst>
          </p:cNvPr>
          <p:cNvSpPr/>
          <p:nvPr/>
        </p:nvSpPr>
        <p:spPr>
          <a:xfrm>
            <a:off x="2818614" y="2884307"/>
            <a:ext cx="669304" cy="339660"/>
          </a:xfrm>
          <a:custGeom>
            <a:avLst/>
            <a:gdLst>
              <a:gd name="connsiteX0" fmla="*/ 669304 w 669304"/>
              <a:gd name="connsiteY0" fmla="*/ 292526 h 339660"/>
              <a:gd name="connsiteX1" fmla="*/ 546755 w 669304"/>
              <a:gd name="connsiteY1" fmla="*/ 295 h 339660"/>
              <a:gd name="connsiteX2" fmla="*/ 0 w 669304"/>
              <a:gd name="connsiteY2" fmla="*/ 339660 h 339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69304" h="339660">
                <a:moveTo>
                  <a:pt x="669304" y="292526"/>
                </a:moveTo>
                <a:cubicBezTo>
                  <a:pt x="663805" y="142482"/>
                  <a:pt x="658306" y="-7561"/>
                  <a:pt x="546755" y="295"/>
                </a:cubicBezTo>
                <a:cubicBezTo>
                  <a:pt x="435204" y="8151"/>
                  <a:pt x="217602" y="173905"/>
                  <a:pt x="0" y="33966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2" name="下箭头 21">
            <a:extLst>
              <a:ext uri="{FF2B5EF4-FFF2-40B4-BE49-F238E27FC236}">
                <a16:creationId xmlns:a16="http://schemas.microsoft.com/office/drawing/2014/main" id="{22DB8E42-2F07-97FA-64BE-C0EFCFACAC77}"/>
              </a:ext>
            </a:extLst>
          </p:cNvPr>
          <p:cNvSpPr/>
          <p:nvPr/>
        </p:nvSpPr>
        <p:spPr>
          <a:xfrm rot="4160463">
            <a:off x="4809893" y="2916178"/>
            <a:ext cx="472856" cy="621377"/>
          </a:xfrm>
          <a:prstGeom prst="downArrow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B41C0E04-3040-41B6-545A-A870ABE0CB5E}"/>
              </a:ext>
            </a:extLst>
          </p:cNvPr>
          <p:cNvSpPr txBox="1"/>
          <p:nvPr/>
        </p:nvSpPr>
        <p:spPr>
          <a:xfrm>
            <a:off x="5149469" y="3373038"/>
            <a:ext cx="1222719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Overwrite</a:t>
            </a:r>
            <a:endParaRPr lang="zh-CN" alt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576242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80503B1-FEAA-A0FD-2533-A6588C0726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Idea: multi-versioning concurrency control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8607B4D-7564-5D9D-F749-1E18651A0F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2752538"/>
          </a:xfrm>
        </p:spPr>
        <p:txBody>
          <a:bodyPr/>
          <a:lstStyle/>
          <a:p>
            <a:r>
              <a:rPr kumimoji="1" lang="en-US" altLang="zh-CN" dirty="0"/>
              <a:t>Each data has multiple-versions instead of a single version </a:t>
            </a:r>
          </a:p>
          <a:p>
            <a:pPr lvl="1"/>
            <a:r>
              <a:rPr kumimoji="1" lang="en-US" altLang="zh-CN" dirty="0"/>
              <a:t>A set of version represents a snapshot of the database </a:t>
            </a:r>
          </a:p>
          <a:p>
            <a:pPr lvl="2"/>
            <a:r>
              <a:rPr kumimoji="1" lang="en-US" altLang="zh-CN" sz="1800" dirty="0"/>
              <a:t>E.g., A</a:t>
            </a:r>
            <a:r>
              <a:rPr kumimoji="1" lang="en-US" altLang="zh-CN" sz="1800" baseline="-25000" dirty="0"/>
              <a:t>T0</a:t>
            </a:r>
            <a:r>
              <a:rPr kumimoji="1" lang="en-US" altLang="zh-CN" sz="1800" dirty="0"/>
              <a:t> + B</a:t>
            </a:r>
            <a:r>
              <a:rPr kumimoji="1" lang="en-US" altLang="zh-CN" sz="1800" baseline="-25000" dirty="0"/>
              <a:t>T0</a:t>
            </a:r>
          </a:p>
          <a:p>
            <a:pPr lvl="1"/>
            <a:r>
              <a:rPr kumimoji="1" lang="en-US" altLang="zh-CN" sz="1600" dirty="0"/>
              <a:t>The </a:t>
            </a:r>
            <a:r>
              <a:rPr kumimoji="1" lang="en-US" altLang="zh-CN" sz="1600" dirty="0">
                <a:highlight>
                  <a:srgbClr val="FFFF00"/>
                </a:highlight>
              </a:rPr>
              <a:t>version ~= the time a TX makes the updates </a:t>
            </a:r>
          </a:p>
          <a:p>
            <a:pPr marL="622300" lvl="2" indent="0">
              <a:buNone/>
            </a:pPr>
            <a:endParaRPr kumimoji="1" lang="en-US" altLang="zh-CN" sz="1600" dirty="0">
              <a:highlight>
                <a:srgbClr val="FFFF00"/>
              </a:highlight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2C72D72-6713-64D1-ABB4-5C7AB2348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49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5303FFDD-2477-73C3-C314-01F4AC8762A0}"/>
              </a:ext>
            </a:extLst>
          </p:cNvPr>
          <p:cNvSpPr/>
          <p:nvPr/>
        </p:nvSpPr>
        <p:spPr>
          <a:xfrm>
            <a:off x="395288" y="3968785"/>
            <a:ext cx="1689765" cy="1425612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A750976-6E91-017E-7F34-F7E2018EB900}"/>
              </a:ext>
            </a:extLst>
          </p:cNvPr>
          <p:cNvSpPr txBox="1"/>
          <p:nvPr/>
        </p:nvSpPr>
        <p:spPr>
          <a:xfrm>
            <a:off x="412800" y="4001182"/>
            <a:ext cx="167225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Struct Data {</a:t>
            </a:r>
          </a:p>
          <a:p>
            <a:r>
              <a:rPr kumimoji="1" lang="en-US" altLang="zh-CN" dirty="0"/>
              <a:t> value :  u8[…]</a:t>
            </a:r>
          </a:p>
          <a:p>
            <a:r>
              <a:rPr kumimoji="1" lang="en-US" altLang="zh-CN" dirty="0"/>
              <a:t> lock : </a:t>
            </a:r>
            <a:r>
              <a:rPr kumimoji="1" lang="en-US" altLang="zh-CN" dirty="0" err="1"/>
              <a:t>lock_t</a:t>
            </a:r>
            <a:r>
              <a:rPr kumimoji="1" lang="en-US" altLang="zh-CN" dirty="0"/>
              <a:t> </a:t>
            </a:r>
          </a:p>
          <a:p>
            <a:r>
              <a:rPr kumimoji="1" lang="en-US" altLang="zh-CN" dirty="0"/>
              <a:t>} </a:t>
            </a:r>
            <a:endParaRPr kumimoji="1"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E4C47A71-556A-9F11-FA7A-C1CAA31C77CC}"/>
              </a:ext>
            </a:extLst>
          </p:cNvPr>
          <p:cNvSpPr/>
          <p:nvPr/>
        </p:nvSpPr>
        <p:spPr>
          <a:xfrm>
            <a:off x="2489757" y="3988471"/>
            <a:ext cx="3240360" cy="1425612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22D2A09-CE3B-26F6-506F-D771FF845ACF}"/>
              </a:ext>
            </a:extLst>
          </p:cNvPr>
          <p:cNvSpPr txBox="1"/>
          <p:nvPr/>
        </p:nvSpPr>
        <p:spPr>
          <a:xfrm>
            <a:off x="2507269" y="4020868"/>
            <a:ext cx="307013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Struct Data {</a:t>
            </a:r>
          </a:p>
          <a:p>
            <a:r>
              <a:rPr kumimoji="1" lang="en-US" altLang="zh-CN" dirty="0"/>
              <a:t> value: List&lt;</a:t>
            </a:r>
            <a:r>
              <a:rPr kumimoji="1" lang="en-US" altLang="zh-CN" dirty="0" err="1"/>
              <a:t>VersionedData</a:t>
            </a:r>
            <a:r>
              <a:rPr kumimoji="1" lang="en-US" altLang="zh-CN" dirty="0"/>
              <a:t>&gt;</a:t>
            </a:r>
          </a:p>
          <a:p>
            <a:r>
              <a:rPr kumimoji="1" lang="en-US" altLang="zh-CN" dirty="0"/>
              <a:t> lock : </a:t>
            </a:r>
            <a:r>
              <a:rPr kumimoji="1" lang="en-US" altLang="zh-CN" dirty="0" err="1"/>
              <a:t>lock_t</a:t>
            </a:r>
            <a:r>
              <a:rPr kumimoji="1" lang="en-US" altLang="zh-CN" dirty="0"/>
              <a:t> </a:t>
            </a:r>
          </a:p>
          <a:p>
            <a:r>
              <a:rPr kumimoji="1" lang="en-US" altLang="zh-CN" dirty="0"/>
              <a:t>} </a:t>
            </a:r>
            <a:endParaRPr kumimoji="1" lang="zh-CN" altLang="en-US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4EA10801-86D8-7E71-C9AD-639B73B3EECC}"/>
              </a:ext>
            </a:extLst>
          </p:cNvPr>
          <p:cNvSpPr/>
          <p:nvPr/>
        </p:nvSpPr>
        <p:spPr>
          <a:xfrm>
            <a:off x="5903640" y="3988471"/>
            <a:ext cx="3240360" cy="1425612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1965045-0B77-DCBE-FC2B-101F85D371A8}"/>
              </a:ext>
            </a:extLst>
          </p:cNvPr>
          <p:cNvSpPr txBox="1"/>
          <p:nvPr/>
        </p:nvSpPr>
        <p:spPr>
          <a:xfrm>
            <a:off x="5921152" y="4020868"/>
            <a:ext cx="250587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Struct </a:t>
            </a:r>
            <a:r>
              <a:rPr kumimoji="1" lang="en-US" altLang="zh-CN" dirty="0" err="1"/>
              <a:t>VersionedData</a:t>
            </a:r>
            <a:r>
              <a:rPr kumimoji="1" lang="en-US" altLang="zh-CN" dirty="0"/>
              <a:t> {</a:t>
            </a:r>
          </a:p>
          <a:p>
            <a:r>
              <a:rPr kumimoji="1" lang="en-US" altLang="zh-CN" dirty="0"/>
              <a:t> value: u8[…]</a:t>
            </a:r>
          </a:p>
          <a:p>
            <a:r>
              <a:rPr kumimoji="1" lang="en-US" altLang="zh-CN" dirty="0"/>
              <a:t> version: u64</a:t>
            </a:r>
          </a:p>
          <a:p>
            <a:r>
              <a:rPr kumimoji="1" lang="en-US" altLang="zh-CN" dirty="0"/>
              <a:t>} </a:t>
            </a:r>
            <a:endParaRPr kumimoji="1" lang="zh-CN" altLang="en-US" dirty="0"/>
          </a:p>
        </p:txBody>
      </p:sp>
      <p:sp>
        <p:nvSpPr>
          <p:cNvPr id="11" name="Rounded Rectangle 19">
            <a:extLst>
              <a:ext uri="{FF2B5EF4-FFF2-40B4-BE49-F238E27FC236}">
                <a16:creationId xmlns:a16="http://schemas.microsoft.com/office/drawing/2014/main" id="{B8B0834E-A91E-6472-001E-6A36289219CE}"/>
              </a:ext>
            </a:extLst>
          </p:cNvPr>
          <p:cNvSpPr/>
          <p:nvPr/>
        </p:nvSpPr>
        <p:spPr>
          <a:xfrm>
            <a:off x="4474271" y="3534126"/>
            <a:ext cx="420000" cy="360000"/>
          </a:xfrm>
          <a:prstGeom prst="roundRect">
            <a:avLst/>
          </a:prstGeom>
          <a:solidFill>
            <a:srgbClr val="008000"/>
          </a:solidFill>
          <a:ln w="19050">
            <a:solidFill>
              <a:schemeClr val="tx1"/>
            </a:solidFill>
            <a:prstDash val="sysDot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X</a:t>
            </a:r>
            <a:r>
              <a:rPr lang="en-US" altLang="zh-CN" sz="15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0</a:t>
            </a:r>
            <a:endParaRPr lang="zh-CN" altLang="en-US" sz="1500" b="1" baseline="-2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Rounded Rectangle 21">
            <a:extLst>
              <a:ext uri="{FF2B5EF4-FFF2-40B4-BE49-F238E27FC236}">
                <a16:creationId xmlns:a16="http://schemas.microsoft.com/office/drawing/2014/main" id="{B21B4ED2-4319-71B5-246D-435E3F1DCF83}"/>
              </a:ext>
            </a:extLst>
          </p:cNvPr>
          <p:cNvSpPr/>
          <p:nvPr/>
        </p:nvSpPr>
        <p:spPr>
          <a:xfrm>
            <a:off x="5088104" y="3534126"/>
            <a:ext cx="420000" cy="360000"/>
          </a:xfrm>
          <a:prstGeom prst="roundRect">
            <a:avLst/>
          </a:prstGeom>
          <a:solidFill>
            <a:srgbClr val="008000"/>
          </a:solidFill>
          <a:ln w="19050">
            <a:solidFill>
              <a:schemeClr val="tx1"/>
            </a:solidFill>
            <a:prstDash val="sysDot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X</a:t>
            </a:r>
            <a:r>
              <a:rPr lang="en-US" altLang="zh-CN" sz="15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1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cxnSp>
        <p:nvCxnSpPr>
          <p:cNvPr id="14" name="直线连接符 13">
            <a:extLst>
              <a:ext uri="{FF2B5EF4-FFF2-40B4-BE49-F238E27FC236}">
                <a16:creationId xmlns:a16="http://schemas.microsoft.com/office/drawing/2014/main" id="{F3290EB5-3009-E0F8-4B37-D2F51C787E56}"/>
              </a:ext>
            </a:extLst>
          </p:cNvPr>
          <p:cNvCxnSpPr/>
          <p:nvPr/>
        </p:nvCxnSpPr>
        <p:spPr>
          <a:xfrm>
            <a:off x="2267744" y="3289548"/>
            <a:ext cx="0" cy="2952328"/>
          </a:xfrm>
          <a:prstGeom prst="line">
            <a:avLst/>
          </a:prstGeom>
          <a:ln w="3492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9">
            <a:extLst>
              <a:ext uri="{FF2B5EF4-FFF2-40B4-BE49-F238E27FC236}">
                <a16:creationId xmlns:a16="http://schemas.microsoft.com/office/drawing/2014/main" id="{1E6D888A-3C12-6A05-6D14-491C27675290}"/>
              </a:ext>
            </a:extLst>
          </p:cNvPr>
          <p:cNvSpPr/>
          <p:nvPr/>
        </p:nvSpPr>
        <p:spPr>
          <a:xfrm>
            <a:off x="1258812" y="3536777"/>
            <a:ext cx="420000" cy="360000"/>
          </a:xfrm>
          <a:prstGeom prst="roundRect">
            <a:avLst/>
          </a:prstGeom>
          <a:solidFill>
            <a:srgbClr val="008000"/>
          </a:solidFill>
          <a:ln w="19050">
            <a:solidFill>
              <a:schemeClr val="tx1"/>
            </a:solidFill>
            <a:prstDash val="sysDot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X</a:t>
            </a:r>
            <a:endParaRPr lang="zh-CN" altLang="en-US" sz="1500" b="1" baseline="-2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97EFF20F-0376-1BF5-D84B-66F74284A672}"/>
              </a:ext>
            </a:extLst>
          </p:cNvPr>
          <p:cNvSpPr txBox="1"/>
          <p:nvPr/>
        </p:nvSpPr>
        <p:spPr>
          <a:xfrm>
            <a:off x="277242" y="3490255"/>
            <a:ext cx="13028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2000" b="1" dirty="0"/>
              <a:t>Data</a:t>
            </a:r>
            <a:endParaRPr lang="zh-CN" altLang="en-US" sz="2000" b="1" dirty="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CA4B3A0F-3FC8-F71D-B5C9-62A4C9352DEE}"/>
              </a:ext>
            </a:extLst>
          </p:cNvPr>
          <p:cNvSpPr txBox="1"/>
          <p:nvPr/>
        </p:nvSpPr>
        <p:spPr>
          <a:xfrm>
            <a:off x="2461578" y="3490255"/>
            <a:ext cx="21104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2000" b="1" dirty="0" err="1"/>
              <a:t>VersionedData</a:t>
            </a:r>
            <a:endParaRPr lang="zh-CN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56264805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EB3B4AF-C2AD-F836-5D22-65DF61D33C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Idea: multi-versioning concurrency control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FC2C4B4-9841-A085-1DF6-B5DCEB2CA1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985292"/>
            <a:ext cx="9083349" cy="3771636"/>
          </a:xfrm>
        </p:spPr>
        <p:txBody>
          <a:bodyPr/>
          <a:lstStyle/>
          <a:p>
            <a:r>
              <a:rPr kumimoji="1" lang="en-US" altLang="zh-CN" dirty="0"/>
              <a:t>Read</a:t>
            </a:r>
          </a:p>
          <a:p>
            <a:pPr lvl="1"/>
            <a:r>
              <a:rPr kumimoji="1" lang="en-US" altLang="zh-CN" dirty="0"/>
              <a:t>Only read from a consistent snapshot at </a:t>
            </a:r>
            <a:r>
              <a:rPr kumimoji="1" lang="en-US" altLang="zh-CN" b="1" dirty="0">
                <a:solidFill>
                  <a:srgbClr val="C00000"/>
                </a:solidFill>
              </a:rPr>
              <a:t>a start time</a:t>
            </a:r>
          </a:p>
          <a:p>
            <a:r>
              <a:rPr kumimoji="1" lang="en-US" altLang="zh-CN" dirty="0"/>
              <a:t>Write</a:t>
            </a:r>
          </a:p>
          <a:p>
            <a:pPr lvl="1"/>
            <a:r>
              <a:rPr kumimoji="1" lang="en-US" altLang="zh-CN" dirty="0"/>
              <a:t>Install a new version of the data instead of overwriting the existing one </a:t>
            </a:r>
          </a:p>
          <a:p>
            <a:pPr lvl="1"/>
            <a:r>
              <a:rPr kumimoji="1" lang="en-US" altLang="zh-CN" dirty="0"/>
              <a:t>Version ~= the </a:t>
            </a:r>
            <a:r>
              <a:rPr kumimoji="1" lang="en-US" altLang="zh-CN" b="1" dirty="0">
                <a:solidFill>
                  <a:srgbClr val="C00000"/>
                </a:solidFill>
              </a:rPr>
              <a:t>commit time</a:t>
            </a:r>
            <a:r>
              <a:rPr kumimoji="1" lang="en-US" altLang="zh-CN" dirty="0"/>
              <a:t> of the TX</a:t>
            </a:r>
          </a:p>
          <a:p>
            <a:r>
              <a:rPr kumimoji="1" lang="en-US" altLang="zh-CN" dirty="0"/>
              <a:t>Goal: avoid race conditions </a:t>
            </a:r>
            <a:r>
              <a:rPr kumimoji="1" lang="en-US" altLang="zh-CN" dirty="0">
                <a:solidFill>
                  <a:srgbClr val="C00000"/>
                </a:solidFill>
              </a:rPr>
              <a:t>on reading a snapshot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48785B0-E25B-81B5-472E-9C417E9862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50</a:t>
            </a:fld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1E34D7EF-F62D-95A2-9248-6A0A78E80FB9}"/>
              </a:ext>
            </a:extLst>
          </p:cNvPr>
          <p:cNvSpPr/>
          <p:nvPr/>
        </p:nvSpPr>
        <p:spPr>
          <a:xfrm>
            <a:off x="395288" y="3968785"/>
            <a:ext cx="1689765" cy="1425612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07628E57-8D08-2FA7-C357-AC761CAD5581}"/>
              </a:ext>
            </a:extLst>
          </p:cNvPr>
          <p:cNvSpPr txBox="1"/>
          <p:nvPr/>
        </p:nvSpPr>
        <p:spPr>
          <a:xfrm>
            <a:off x="412800" y="4001182"/>
            <a:ext cx="167225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Struct Data {</a:t>
            </a:r>
          </a:p>
          <a:p>
            <a:r>
              <a:rPr kumimoji="1" lang="en-US" altLang="zh-CN" dirty="0"/>
              <a:t> value :  u8[…]</a:t>
            </a:r>
          </a:p>
          <a:p>
            <a:r>
              <a:rPr kumimoji="1" lang="en-US" altLang="zh-CN" dirty="0"/>
              <a:t> lock : </a:t>
            </a:r>
            <a:r>
              <a:rPr kumimoji="1" lang="en-US" altLang="zh-CN" dirty="0" err="1"/>
              <a:t>lock_t</a:t>
            </a:r>
            <a:r>
              <a:rPr kumimoji="1" lang="en-US" altLang="zh-CN" dirty="0"/>
              <a:t> </a:t>
            </a:r>
          </a:p>
          <a:p>
            <a:r>
              <a:rPr kumimoji="1" lang="en-US" altLang="zh-CN" dirty="0"/>
              <a:t>} </a:t>
            </a:r>
            <a:endParaRPr kumimoji="1" lang="zh-CN" altLang="en-US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8D960CBA-ABB9-3695-9B82-003A16110B50}"/>
              </a:ext>
            </a:extLst>
          </p:cNvPr>
          <p:cNvSpPr/>
          <p:nvPr/>
        </p:nvSpPr>
        <p:spPr>
          <a:xfrm>
            <a:off x="2489757" y="3988471"/>
            <a:ext cx="3240360" cy="1425612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7BE222FB-6D55-53F8-FCED-93138E5BBEED}"/>
              </a:ext>
            </a:extLst>
          </p:cNvPr>
          <p:cNvSpPr txBox="1"/>
          <p:nvPr/>
        </p:nvSpPr>
        <p:spPr>
          <a:xfrm>
            <a:off x="2507269" y="4020868"/>
            <a:ext cx="307013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Struct Data {</a:t>
            </a:r>
          </a:p>
          <a:p>
            <a:r>
              <a:rPr kumimoji="1" lang="en-US" altLang="zh-CN" dirty="0"/>
              <a:t> value: List&lt;</a:t>
            </a:r>
            <a:r>
              <a:rPr kumimoji="1" lang="en-US" altLang="zh-CN" dirty="0" err="1"/>
              <a:t>VersionedData</a:t>
            </a:r>
            <a:r>
              <a:rPr kumimoji="1" lang="en-US" altLang="zh-CN" dirty="0"/>
              <a:t>&gt;</a:t>
            </a:r>
          </a:p>
          <a:p>
            <a:r>
              <a:rPr kumimoji="1" lang="en-US" altLang="zh-CN" dirty="0"/>
              <a:t> lock : </a:t>
            </a:r>
            <a:r>
              <a:rPr kumimoji="1" lang="en-US" altLang="zh-CN" dirty="0" err="1"/>
              <a:t>lock_t</a:t>
            </a:r>
            <a:r>
              <a:rPr kumimoji="1" lang="en-US" altLang="zh-CN" dirty="0"/>
              <a:t> </a:t>
            </a:r>
          </a:p>
          <a:p>
            <a:r>
              <a:rPr kumimoji="1" lang="en-US" altLang="zh-CN" dirty="0"/>
              <a:t>} </a:t>
            </a:r>
            <a:endParaRPr kumimoji="1"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AF2F415F-818F-EA27-641D-7D08A86FE35A}"/>
              </a:ext>
            </a:extLst>
          </p:cNvPr>
          <p:cNvSpPr/>
          <p:nvPr/>
        </p:nvSpPr>
        <p:spPr>
          <a:xfrm>
            <a:off x="5903640" y="3988471"/>
            <a:ext cx="3240360" cy="1425612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496ECF7D-427D-2390-8BA6-DDEA140FCF2A}"/>
              </a:ext>
            </a:extLst>
          </p:cNvPr>
          <p:cNvSpPr txBox="1"/>
          <p:nvPr/>
        </p:nvSpPr>
        <p:spPr>
          <a:xfrm>
            <a:off x="5921152" y="4020868"/>
            <a:ext cx="250587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dirty="0"/>
              <a:t>Struct </a:t>
            </a:r>
            <a:r>
              <a:rPr kumimoji="1" lang="en-US" altLang="zh-CN" dirty="0" err="1"/>
              <a:t>VersionedData</a:t>
            </a:r>
            <a:r>
              <a:rPr kumimoji="1" lang="en-US" altLang="zh-CN" dirty="0"/>
              <a:t> {</a:t>
            </a:r>
          </a:p>
          <a:p>
            <a:r>
              <a:rPr kumimoji="1" lang="en-US" altLang="zh-CN" dirty="0"/>
              <a:t> value: u8[…]</a:t>
            </a:r>
          </a:p>
          <a:p>
            <a:r>
              <a:rPr kumimoji="1" lang="en-US" altLang="zh-CN" dirty="0"/>
              <a:t> version: u64</a:t>
            </a:r>
          </a:p>
          <a:p>
            <a:r>
              <a:rPr kumimoji="1" lang="en-US" altLang="zh-CN" dirty="0"/>
              <a:t>} </a:t>
            </a:r>
            <a:endParaRPr kumimoji="1" lang="zh-CN" altLang="en-US" dirty="0"/>
          </a:p>
        </p:txBody>
      </p:sp>
      <p:sp>
        <p:nvSpPr>
          <p:cNvPr id="11" name="Rounded Rectangle 19">
            <a:extLst>
              <a:ext uri="{FF2B5EF4-FFF2-40B4-BE49-F238E27FC236}">
                <a16:creationId xmlns:a16="http://schemas.microsoft.com/office/drawing/2014/main" id="{00DB90F5-E98E-2A80-F755-17577508EC06}"/>
              </a:ext>
            </a:extLst>
          </p:cNvPr>
          <p:cNvSpPr/>
          <p:nvPr/>
        </p:nvSpPr>
        <p:spPr>
          <a:xfrm>
            <a:off x="4474271" y="3534126"/>
            <a:ext cx="420000" cy="360000"/>
          </a:xfrm>
          <a:prstGeom prst="roundRect">
            <a:avLst/>
          </a:prstGeom>
          <a:solidFill>
            <a:srgbClr val="008000"/>
          </a:solidFill>
          <a:ln w="19050">
            <a:solidFill>
              <a:schemeClr val="tx1"/>
            </a:solidFill>
            <a:prstDash val="sysDot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X</a:t>
            </a:r>
            <a:r>
              <a:rPr lang="en-US" altLang="zh-CN" sz="15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0</a:t>
            </a:r>
            <a:endParaRPr lang="zh-CN" altLang="en-US" sz="1500" b="1" baseline="-2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2" name="Rounded Rectangle 21">
            <a:extLst>
              <a:ext uri="{FF2B5EF4-FFF2-40B4-BE49-F238E27FC236}">
                <a16:creationId xmlns:a16="http://schemas.microsoft.com/office/drawing/2014/main" id="{7083B128-3051-C32F-B5DB-C274F228FA99}"/>
              </a:ext>
            </a:extLst>
          </p:cNvPr>
          <p:cNvSpPr/>
          <p:nvPr/>
        </p:nvSpPr>
        <p:spPr>
          <a:xfrm>
            <a:off x="5088104" y="3534126"/>
            <a:ext cx="420000" cy="360000"/>
          </a:xfrm>
          <a:prstGeom prst="roundRect">
            <a:avLst/>
          </a:prstGeom>
          <a:solidFill>
            <a:srgbClr val="008000"/>
          </a:solidFill>
          <a:ln w="19050">
            <a:solidFill>
              <a:schemeClr val="tx1"/>
            </a:solidFill>
            <a:prstDash val="sysDot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X</a:t>
            </a:r>
            <a:r>
              <a:rPr lang="en-US" altLang="zh-CN" sz="15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1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Rounded Rectangle 19">
            <a:extLst>
              <a:ext uri="{FF2B5EF4-FFF2-40B4-BE49-F238E27FC236}">
                <a16:creationId xmlns:a16="http://schemas.microsoft.com/office/drawing/2014/main" id="{FAAAC256-93FA-FD2B-732A-5FFD8F531D5F}"/>
              </a:ext>
            </a:extLst>
          </p:cNvPr>
          <p:cNvSpPr/>
          <p:nvPr/>
        </p:nvSpPr>
        <p:spPr>
          <a:xfrm>
            <a:off x="1258812" y="3536777"/>
            <a:ext cx="420000" cy="360000"/>
          </a:xfrm>
          <a:prstGeom prst="roundRect">
            <a:avLst/>
          </a:prstGeom>
          <a:solidFill>
            <a:srgbClr val="008000"/>
          </a:solidFill>
          <a:ln w="19050">
            <a:solidFill>
              <a:schemeClr val="tx1"/>
            </a:solidFill>
            <a:prstDash val="sysDot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X</a:t>
            </a:r>
            <a:endParaRPr lang="zh-CN" altLang="en-US" sz="1500" b="1" baseline="-2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D970A4DD-E812-3773-B965-5BDC3C35B741}"/>
              </a:ext>
            </a:extLst>
          </p:cNvPr>
          <p:cNvSpPr txBox="1"/>
          <p:nvPr/>
        </p:nvSpPr>
        <p:spPr>
          <a:xfrm>
            <a:off x="277242" y="3490255"/>
            <a:ext cx="130284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2000" b="1" dirty="0"/>
              <a:t>Data</a:t>
            </a:r>
            <a:endParaRPr lang="zh-CN" altLang="en-US" sz="2000" b="1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E1EF485B-3937-85C0-EAEF-31B195077611}"/>
              </a:ext>
            </a:extLst>
          </p:cNvPr>
          <p:cNvSpPr txBox="1"/>
          <p:nvPr/>
        </p:nvSpPr>
        <p:spPr>
          <a:xfrm>
            <a:off x="2461578" y="3490255"/>
            <a:ext cx="21104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2000" b="1" dirty="0" err="1"/>
              <a:t>VersionedData</a:t>
            </a:r>
            <a:endParaRPr lang="zh-CN" altLang="en-US" sz="2000" b="1" dirty="0"/>
          </a:p>
        </p:txBody>
      </p:sp>
      <p:cxnSp>
        <p:nvCxnSpPr>
          <p:cNvPr id="16" name="直线连接符 15">
            <a:extLst>
              <a:ext uri="{FF2B5EF4-FFF2-40B4-BE49-F238E27FC236}">
                <a16:creationId xmlns:a16="http://schemas.microsoft.com/office/drawing/2014/main" id="{F5C7F47B-84DB-6250-0E65-03A69A90D39E}"/>
              </a:ext>
            </a:extLst>
          </p:cNvPr>
          <p:cNvCxnSpPr>
            <a:cxnSpLocks/>
          </p:cNvCxnSpPr>
          <p:nvPr/>
        </p:nvCxnSpPr>
        <p:spPr>
          <a:xfrm>
            <a:off x="2267744" y="3534126"/>
            <a:ext cx="0" cy="2707750"/>
          </a:xfrm>
          <a:prstGeom prst="line">
            <a:avLst/>
          </a:prstGeom>
          <a:ln w="3492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632455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3B5E10A-0820-737F-2FF9-DA4EDAA93C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40" y="228866"/>
            <a:ext cx="8589640" cy="900442"/>
          </a:xfrm>
        </p:spPr>
        <p:txBody>
          <a:bodyPr/>
          <a:lstStyle/>
          <a:p>
            <a:r>
              <a:rPr kumimoji="1" lang="en-US" altLang="zh-CN" dirty="0"/>
              <a:t>Get the start and commit time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62014CA-D60D-E3E1-1A6E-6F7D60AA1E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733656" cy="5040560"/>
          </a:xfrm>
        </p:spPr>
        <p:txBody>
          <a:bodyPr/>
          <a:lstStyle/>
          <a:p>
            <a:r>
              <a:rPr kumimoji="1" lang="en-US" altLang="zh-CN" dirty="0"/>
              <a:t>Requirement: the counter reflects TX’s serial execution order </a:t>
            </a:r>
          </a:p>
          <a:p>
            <a:pPr lvl="1"/>
            <a:r>
              <a:rPr kumimoji="1" lang="en-US" altLang="zh-CN" dirty="0"/>
              <a:t>E.g., if T1 finishes before T2, it will have a smaller start &amp; commit timestamp</a:t>
            </a:r>
          </a:p>
          <a:p>
            <a:pPr lvl="1"/>
            <a:r>
              <a:rPr kumimoji="1" lang="en-US" altLang="zh-CN" dirty="0"/>
              <a:t>Not necessary for read-only TX, but is critical for the write  </a:t>
            </a:r>
          </a:p>
          <a:p>
            <a:r>
              <a:rPr kumimoji="1" lang="en-US" altLang="zh-CN" dirty="0"/>
              <a:t>Simplest (&amp; most widely used) solution: global counter </a:t>
            </a:r>
          </a:p>
          <a:p>
            <a:pPr lvl="1"/>
            <a:r>
              <a:rPr kumimoji="1" lang="en-US" altLang="zh-CN" dirty="0"/>
              <a:t>Using atomic fetch and add (FAA) to get at the TX’s begin &amp; commit time</a:t>
            </a:r>
          </a:p>
          <a:p>
            <a:pPr lvl="1"/>
            <a:r>
              <a:rPr kumimoji="1" lang="en-US" altLang="zh-CN" dirty="0"/>
              <a:t>TX Begin: use FAA to get the start time</a:t>
            </a:r>
          </a:p>
          <a:p>
            <a:pPr lvl="1"/>
            <a:r>
              <a:rPr kumimoji="1" lang="en-US" altLang="zh-CN" dirty="0"/>
              <a:t>TX Commit: use FAA to get the commit time </a:t>
            </a:r>
          </a:p>
          <a:p>
            <a:r>
              <a:rPr kumimoji="1" lang="en-US" altLang="zh-CN" dirty="0"/>
              <a:t>Not using a global counter is challenging because de-centralized time (e.g., physical time) is unsynchronized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8C69B70-288D-ACC7-C802-42D2B2FD79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05728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7C4B13A-A4D4-E8AE-C4A5-B06E6A241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Try #1: Optimize OCC w/ MV (incomplete)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81CF8EC-9444-E53C-B3D2-820439D7A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52</a:t>
            </a:fld>
            <a:endParaRPr lang="zh-CN" altLang="en-US" dirty="0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BBD17616-5FBD-2003-5B65-F4A6C35DE2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>
                <a:highlight>
                  <a:srgbClr val="FFFF00"/>
                </a:highlight>
              </a:rPr>
              <a:t>Acquire the start time </a:t>
            </a:r>
          </a:p>
          <a:p>
            <a:r>
              <a:rPr kumimoji="1" lang="en-US" altLang="zh-CN" dirty="0"/>
              <a:t>Phase 1: </a:t>
            </a:r>
            <a:r>
              <a:rPr kumimoji="1" lang="en-US" altLang="zh-CN" dirty="0">
                <a:solidFill>
                  <a:srgbClr val="C00000"/>
                </a:solidFill>
              </a:rPr>
              <a:t>Concurrent local processing  </a:t>
            </a:r>
          </a:p>
          <a:p>
            <a:pPr lvl="1"/>
            <a:r>
              <a:rPr kumimoji="1" lang="en-US" altLang="zh-CN" dirty="0"/>
              <a:t>Reads data belongs </a:t>
            </a:r>
            <a:r>
              <a:rPr kumimoji="1" lang="en-US" altLang="zh-CN" dirty="0">
                <a:highlight>
                  <a:srgbClr val="FFFF00"/>
                </a:highlight>
              </a:rPr>
              <a:t>to the snapshot </a:t>
            </a:r>
            <a:r>
              <a:rPr kumimoji="1" lang="en-US" altLang="zh-CN" dirty="0"/>
              <a:t>closest to the start time </a:t>
            </a:r>
          </a:p>
          <a:p>
            <a:pPr lvl="1"/>
            <a:r>
              <a:rPr kumimoji="1" lang="en-US" altLang="zh-CN" dirty="0"/>
              <a:t>Buffers writes into a write set</a:t>
            </a:r>
          </a:p>
          <a:p>
            <a:r>
              <a:rPr kumimoji="1" lang="en-US" altLang="zh-CN" dirty="0">
                <a:highlight>
                  <a:srgbClr val="FFFF00"/>
                </a:highlight>
              </a:rPr>
              <a:t>Acquire the commit time </a:t>
            </a:r>
          </a:p>
          <a:p>
            <a:r>
              <a:rPr kumimoji="1" lang="en-US" altLang="zh-CN" dirty="0"/>
              <a:t>Phase 2: </a:t>
            </a:r>
            <a:r>
              <a:rPr kumimoji="1" lang="en-US" altLang="zh-CN" dirty="0">
                <a:solidFill>
                  <a:srgbClr val="C00000"/>
                </a:solidFill>
              </a:rPr>
              <a:t>Commit the results in critical section</a:t>
            </a:r>
          </a:p>
          <a:p>
            <a:pPr lvl="1"/>
            <a:r>
              <a:rPr kumimoji="1" lang="en-US" altLang="zh-CN" dirty="0"/>
              <a:t>Commits: installs the write set with the commit time</a:t>
            </a:r>
          </a:p>
          <a:p>
            <a:endParaRPr kumimoji="1" lang="zh-CN" altLang="en-US" dirty="0"/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6F1B1A4B-F405-CF41-445A-578F86E4CF7E}"/>
              </a:ext>
            </a:extLst>
          </p:cNvPr>
          <p:cNvSpPr/>
          <p:nvPr/>
        </p:nvSpPr>
        <p:spPr>
          <a:xfrm>
            <a:off x="1583668" y="4536663"/>
            <a:ext cx="5976664" cy="344128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Compared to the OCC, no validation is need!</a:t>
            </a:r>
          </a:p>
        </p:txBody>
      </p:sp>
    </p:spTree>
    <p:extLst>
      <p:ext uri="{BB962C8B-B14F-4D97-AF65-F5344CB8AC3E}">
        <p14:creationId xmlns:p14="http://schemas.microsoft.com/office/powerpoint/2010/main" val="1433102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7A0E522-A7CE-C507-6559-3DAF4E4D5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Try #1: Optimize OCC w/ MV (incomplete)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32AD936-D8BF-86D5-72C9-2184276D47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4356826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Commit(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tx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):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kumimoji="1" lang="en-US" altLang="zh-CN" b="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for record in </a:t>
            </a:r>
            <a:r>
              <a:rPr kumimoji="1" lang="en-US" altLang="zh-CN" b="0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tx.write_set</a:t>
            </a:r>
            <a:r>
              <a:rPr kumimoji="1" lang="en-US" altLang="zh-CN" b="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kumimoji="1" lang="en-US" altLang="zh-CN" b="0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lock(record)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   let </a:t>
            </a:r>
            <a:r>
              <a:rPr kumimoji="1" lang="en-US" altLang="zh-CN" b="0" dirty="0" err="1">
                <a:latin typeface="Consolas" panose="020B0609020204030204" pitchFamily="49" charset="0"/>
                <a:cs typeface="Consolas" panose="020B0609020204030204" pitchFamily="49" charset="0"/>
              </a:rPr>
              <a:t>commit_ts</a:t>
            </a:r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 = FAA(</a:t>
            </a:r>
            <a:r>
              <a:rPr kumimoji="1" lang="en-US" altLang="zh-CN" b="0" dirty="0" err="1">
                <a:latin typeface="Consolas" panose="020B0609020204030204" pitchFamily="49" charset="0"/>
                <a:cs typeface="Consolas" panose="020B0609020204030204" pitchFamily="49" charset="0"/>
              </a:rPr>
              <a:t>global_counter</a:t>
            </a:r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   for record in </a:t>
            </a:r>
            <a:r>
              <a:rPr kumimoji="1" lang="en-US" altLang="zh-CN" b="0" dirty="0" err="1">
                <a:latin typeface="Consolas" panose="020B0609020204030204" pitchFamily="49" charset="0"/>
                <a:cs typeface="Consolas" panose="020B0609020204030204" pitchFamily="49" charset="0"/>
              </a:rPr>
              <a:t>tx.write_set</a:t>
            </a:r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       </a:t>
            </a:r>
            <a:r>
              <a:rPr kumimoji="1" lang="en-US" altLang="zh-CN" b="0" dirty="0" err="1">
                <a:latin typeface="Consolas" panose="020B0609020204030204" pitchFamily="49" charset="0"/>
                <a:cs typeface="Consolas" panose="020B0609020204030204" pitchFamily="49" charset="0"/>
              </a:rPr>
              <a:t>record.insert_new_version</a:t>
            </a:r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kumimoji="1" lang="en-US" altLang="zh-CN" b="0" dirty="0" err="1">
                <a:latin typeface="Consolas" panose="020B0609020204030204" pitchFamily="49" charset="0"/>
                <a:cs typeface="Consolas" panose="020B0609020204030204" pitchFamily="49" charset="0"/>
              </a:rPr>
              <a:t>commit_ts</a:t>
            </a:r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, ...)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       unlock(record)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kumimoji="1" lang="en-US" altLang="zh-CN" b="0" dirty="0">
              <a:solidFill>
                <a:schemeClr val="bg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kumimoji="1" lang="en-US" altLang="zh-CN" b="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Get(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tx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, record):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kumimoji="1" lang="en-US" altLang="zh-CN" b="0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while </a:t>
            </a:r>
            <a:r>
              <a:rPr kumimoji="1" lang="en-US" altLang="zh-CN" b="0" dirty="0" err="1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record.is_locked</a:t>
            </a:r>
            <a:r>
              <a:rPr kumimoji="1" lang="en-US" altLang="zh-CN" b="0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kumimoji="1" lang="en-US" altLang="zh-CN" b="0" dirty="0">
                <a:solidFill>
                  <a:schemeClr val="bg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pass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   for </a:t>
            </a:r>
            <a:r>
              <a:rPr kumimoji="1" lang="en-US" altLang="zh-CN" b="0" dirty="0" err="1">
                <a:latin typeface="Consolas" panose="020B0609020204030204" pitchFamily="49" charset="0"/>
                <a:cs typeface="Consolas" panose="020B0609020204030204" pitchFamily="49" charset="0"/>
              </a:rPr>
              <a:t>version,value</a:t>
            </a:r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 in </a:t>
            </a:r>
            <a:r>
              <a:rPr kumimoji="1" lang="en-US" altLang="zh-CN" b="0" dirty="0" err="1">
                <a:latin typeface="Consolas" panose="020B0609020204030204" pitchFamily="49" charset="0"/>
                <a:cs typeface="Consolas" panose="020B0609020204030204" pitchFamily="49" charset="0"/>
              </a:rPr>
              <a:t>record.sort_version_in_decreasing</a:t>
            </a:r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():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       if version &lt;= </a:t>
            </a:r>
            <a:r>
              <a:rPr kumimoji="1" lang="en-US" altLang="zh-CN" b="0" dirty="0" err="1">
                <a:latin typeface="Consolas" panose="020B0609020204030204" pitchFamily="49" charset="0"/>
                <a:cs typeface="Consolas" panose="020B0609020204030204" pitchFamily="49" charset="0"/>
              </a:rPr>
              <a:t>tx.start_time</a:t>
            </a:r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: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          return value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kumimoji="1" lang="en-US" altLang="zh-CN" b="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742D2A7-EEDF-219B-2285-7F223C935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68526335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1EC3B23-E194-4EEB-717C-D6B38F5256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Partial snapshot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88B4DFC-38BA-0883-E9DF-CD62E9FEC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54</a:t>
            </a:fld>
            <a:endParaRPr lang="zh-CN" altLang="en-US" dirty="0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FBC76753-5793-B9BD-7788-90DC5B76A31F}"/>
              </a:ext>
            </a:extLst>
          </p:cNvPr>
          <p:cNvSpPr txBox="1">
            <a:spLocks/>
          </p:cNvSpPr>
          <p:nvPr/>
        </p:nvSpPr>
        <p:spPr>
          <a:xfrm>
            <a:off x="3697560" y="1129308"/>
            <a:ext cx="802432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T1</a:t>
            </a:r>
            <a:endParaRPr kumimoji="1" lang="zh-CN" altLang="en-US" dirty="0"/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218EE2E8-E5B0-9A03-7A47-BA42F41AA6D3}"/>
              </a:ext>
            </a:extLst>
          </p:cNvPr>
          <p:cNvSpPr txBox="1">
            <a:spLocks/>
          </p:cNvSpPr>
          <p:nvPr/>
        </p:nvSpPr>
        <p:spPr>
          <a:xfrm>
            <a:off x="5868144" y="1129308"/>
            <a:ext cx="802432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T2</a:t>
            </a:r>
            <a:endParaRPr kumimoji="1" lang="zh-CN" altLang="en-US" dirty="0"/>
          </a:p>
        </p:txBody>
      </p:sp>
      <p:sp>
        <p:nvSpPr>
          <p:cNvPr id="8" name="内容占位符 2">
            <a:extLst>
              <a:ext uri="{FF2B5EF4-FFF2-40B4-BE49-F238E27FC236}">
                <a16:creationId xmlns:a16="http://schemas.microsoft.com/office/drawing/2014/main" id="{0EC02B4E-B504-0913-3FEB-41956DD19C7E}"/>
              </a:ext>
            </a:extLst>
          </p:cNvPr>
          <p:cNvSpPr txBox="1">
            <a:spLocks/>
          </p:cNvSpPr>
          <p:nvPr/>
        </p:nvSpPr>
        <p:spPr>
          <a:xfrm>
            <a:off x="145983" y="1148417"/>
            <a:ext cx="3182913" cy="50405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Global  counter g (initial 0)</a:t>
            </a:r>
            <a:endParaRPr kumimoji="1" lang="zh-CN" altLang="en-US" dirty="0"/>
          </a:p>
        </p:txBody>
      </p: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87DD627D-120F-9674-28BD-4F333170F3BA}"/>
              </a:ext>
            </a:extLst>
          </p:cNvPr>
          <p:cNvSpPr txBox="1">
            <a:spLocks/>
          </p:cNvSpPr>
          <p:nvPr/>
        </p:nvSpPr>
        <p:spPr>
          <a:xfrm>
            <a:off x="3205558" y="2084883"/>
            <a:ext cx="1786435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Read(A) = A</a:t>
            </a:r>
            <a:r>
              <a:rPr kumimoji="1" lang="en-US" altLang="zh-CN" b="0" baseline="-25000" dirty="0"/>
              <a:t>0</a:t>
            </a:r>
            <a:endParaRPr kumimoji="1" lang="zh-CN" altLang="en-US" b="0" dirty="0"/>
          </a:p>
        </p:txBody>
      </p:sp>
      <p:sp>
        <p:nvSpPr>
          <p:cNvPr id="19" name="内容占位符 2">
            <a:extLst>
              <a:ext uri="{FF2B5EF4-FFF2-40B4-BE49-F238E27FC236}">
                <a16:creationId xmlns:a16="http://schemas.microsoft.com/office/drawing/2014/main" id="{D5B379EA-8DA6-1D22-0A7B-3564E4BF36F9}"/>
              </a:ext>
            </a:extLst>
          </p:cNvPr>
          <p:cNvSpPr txBox="1">
            <a:spLocks/>
          </p:cNvSpPr>
          <p:nvPr/>
        </p:nvSpPr>
        <p:spPr>
          <a:xfrm>
            <a:off x="3206974" y="1632538"/>
            <a:ext cx="2730051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 err="1"/>
              <a:t>Start_time</a:t>
            </a:r>
            <a:r>
              <a:rPr kumimoji="1" lang="en-US" altLang="zh-CN" b="0" dirty="0"/>
              <a:t> = FAA(g)</a:t>
            </a:r>
            <a:endParaRPr kumimoji="1" lang="zh-CN" altLang="en-US" b="0" dirty="0"/>
          </a:p>
        </p:txBody>
      </p:sp>
      <p:sp>
        <p:nvSpPr>
          <p:cNvPr id="22" name="内容占位符 2">
            <a:extLst>
              <a:ext uri="{FF2B5EF4-FFF2-40B4-BE49-F238E27FC236}">
                <a16:creationId xmlns:a16="http://schemas.microsoft.com/office/drawing/2014/main" id="{A6AC90F5-64EE-80F4-4BD9-41D53B484CAA}"/>
              </a:ext>
            </a:extLst>
          </p:cNvPr>
          <p:cNvSpPr txBox="1">
            <a:spLocks/>
          </p:cNvSpPr>
          <p:nvPr/>
        </p:nvSpPr>
        <p:spPr>
          <a:xfrm>
            <a:off x="1119074" y="1630793"/>
            <a:ext cx="1758274" cy="50405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1</a:t>
            </a:r>
            <a:endParaRPr kumimoji="1" lang="zh-CN" altLang="en-US" dirty="0"/>
          </a:p>
        </p:txBody>
      </p:sp>
      <p:cxnSp>
        <p:nvCxnSpPr>
          <p:cNvPr id="7" name="直线箭头连接符 6">
            <a:extLst>
              <a:ext uri="{FF2B5EF4-FFF2-40B4-BE49-F238E27FC236}">
                <a16:creationId xmlns:a16="http://schemas.microsoft.com/office/drawing/2014/main" id="{0EF1B628-F60F-D158-D3F9-19DEB1C860FC}"/>
              </a:ext>
            </a:extLst>
          </p:cNvPr>
          <p:cNvCxnSpPr>
            <a:cxnSpLocks/>
          </p:cNvCxnSpPr>
          <p:nvPr/>
        </p:nvCxnSpPr>
        <p:spPr>
          <a:xfrm>
            <a:off x="1691680" y="1630793"/>
            <a:ext cx="0" cy="3666169"/>
          </a:xfrm>
          <a:prstGeom prst="straightConnector1">
            <a:avLst/>
          </a:prstGeom>
          <a:ln w="254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线箭头连接符 20">
            <a:extLst>
              <a:ext uri="{FF2B5EF4-FFF2-40B4-BE49-F238E27FC236}">
                <a16:creationId xmlns:a16="http://schemas.microsoft.com/office/drawing/2014/main" id="{3C5E0945-5558-D88E-9609-CBD63B78398C}"/>
              </a:ext>
            </a:extLst>
          </p:cNvPr>
          <p:cNvCxnSpPr/>
          <p:nvPr/>
        </p:nvCxnSpPr>
        <p:spPr>
          <a:xfrm flipH="1">
            <a:off x="1794456" y="1857284"/>
            <a:ext cx="1388457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内容占位符 2">
            <a:extLst>
              <a:ext uri="{FF2B5EF4-FFF2-40B4-BE49-F238E27FC236}">
                <a16:creationId xmlns:a16="http://schemas.microsoft.com/office/drawing/2014/main" id="{0A623C69-D891-000E-2256-E703F1D09088}"/>
              </a:ext>
            </a:extLst>
          </p:cNvPr>
          <p:cNvSpPr txBox="1">
            <a:spLocks/>
          </p:cNvSpPr>
          <p:nvPr/>
        </p:nvSpPr>
        <p:spPr>
          <a:xfrm>
            <a:off x="5305550" y="2679694"/>
            <a:ext cx="2730051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 err="1"/>
              <a:t>Commit_time</a:t>
            </a:r>
            <a:r>
              <a:rPr kumimoji="1" lang="en-US" altLang="zh-CN" b="0" dirty="0"/>
              <a:t> = FAA(g)</a:t>
            </a:r>
            <a:endParaRPr kumimoji="1" lang="zh-CN" altLang="en-US" b="0" dirty="0"/>
          </a:p>
        </p:txBody>
      </p:sp>
      <p:cxnSp>
        <p:nvCxnSpPr>
          <p:cNvPr id="25" name="直线箭头连接符 24">
            <a:extLst>
              <a:ext uri="{FF2B5EF4-FFF2-40B4-BE49-F238E27FC236}">
                <a16:creationId xmlns:a16="http://schemas.microsoft.com/office/drawing/2014/main" id="{2B83C8CC-C232-ECE1-9FED-B2214DE324CA}"/>
              </a:ext>
            </a:extLst>
          </p:cNvPr>
          <p:cNvCxnSpPr>
            <a:cxnSpLocks/>
          </p:cNvCxnSpPr>
          <p:nvPr/>
        </p:nvCxnSpPr>
        <p:spPr>
          <a:xfrm flipH="1">
            <a:off x="1871449" y="2857500"/>
            <a:ext cx="3348623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内容占位符 2">
            <a:extLst>
              <a:ext uri="{FF2B5EF4-FFF2-40B4-BE49-F238E27FC236}">
                <a16:creationId xmlns:a16="http://schemas.microsoft.com/office/drawing/2014/main" id="{BFCE42A8-B8D4-ED71-F24E-CC130C6F9641}"/>
              </a:ext>
            </a:extLst>
          </p:cNvPr>
          <p:cNvSpPr txBox="1">
            <a:spLocks/>
          </p:cNvSpPr>
          <p:nvPr/>
        </p:nvSpPr>
        <p:spPr>
          <a:xfrm>
            <a:off x="1108399" y="2588939"/>
            <a:ext cx="1758274" cy="504056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2</a:t>
            </a:r>
            <a:endParaRPr kumimoji="1" lang="zh-CN" altLang="en-US" dirty="0"/>
          </a:p>
        </p:txBody>
      </p:sp>
      <p:sp>
        <p:nvSpPr>
          <p:cNvPr id="28" name="内容占位符 2">
            <a:extLst>
              <a:ext uri="{FF2B5EF4-FFF2-40B4-BE49-F238E27FC236}">
                <a16:creationId xmlns:a16="http://schemas.microsoft.com/office/drawing/2014/main" id="{80BCC69F-F9DE-12CA-EBC3-DD56A56FBF12}"/>
              </a:ext>
            </a:extLst>
          </p:cNvPr>
          <p:cNvSpPr txBox="1">
            <a:spLocks/>
          </p:cNvSpPr>
          <p:nvPr/>
        </p:nvSpPr>
        <p:spPr>
          <a:xfrm>
            <a:off x="5220072" y="3132772"/>
            <a:ext cx="1786435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Write(B,  B</a:t>
            </a:r>
            <a:r>
              <a:rPr kumimoji="1" lang="en-US" altLang="zh-CN" b="0" baseline="-25000" dirty="0"/>
              <a:t>2</a:t>
            </a:r>
            <a:r>
              <a:rPr kumimoji="1" lang="en-US" altLang="zh-CN" b="0" dirty="0"/>
              <a:t>)</a:t>
            </a:r>
            <a:endParaRPr kumimoji="1" lang="zh-CN" altLang="en-US" b="0" dirty="0"/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C79D5620-08E6-BA9E-ACF2-269FA4BCD2D8}"/>
              </a:ext>
            </a:extLst>
          </p:cNvPr>
          <p:cNvGrpSpPr/>
          <p:nvPr/>
        </p:nvGrpSpPr>
        <p:grpSpPr>
          <a:xfrm>
            <a:off x="8144350" y="1556829"/>
            <a:ext cx="776177" cy="695343"/>
            <a:chOff x="8144350" y="1556829"/>
            <a:chExt cx="776177" cy="695343"/>
          </a:xfrm>
        </p:grpSpPr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5A5C13A0-36CA-FC46-7460-737EEF8BAEDA}"/>
                </a:ext>
              </a:extLst>
            </p:cNvPr>
            <p:cNvSpPr/>
            <p:nvPr/>
          </p:nvSpPr>
          <p:spPr>
            <a:xfrm>
              <a:off x="8144352" y="1556829"/>
              <a:ext cx="77617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A: A</a:t>
              </a:r>
              <a:r>
                <a:rPr kumimoji="1" lang="en-US" altLang="zh-CN" baseline="-25000" dirty="0">
                  <a:latin typeface="Consolas" panose="020B0609020204030204" pitchFamily="49" charset="0"/>
                  <a:cs typeface="Consolas" panose="020B0609020204030204" pitchFamily="49" charset="0"/>
                </a:rPr>
                <a:t>0</a:t>
              </a:r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856BCB70-F0C0-3541-4EB1-12906AD6D943}"/>
                </a:ext>
              </a:extLst>
            </p:cNvPr>
            <p:cNvSpPr/>
            <p:nvPr/>
          </p:nvSpPr>
          <p:spPr>
            <a:xfrm>
              <a:off x="8144351" y="1882840"/>
              <a:ext cx="77617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B: B</a:t>
              </a:r>
              <a:r>
                <a:rPr kumimoji="1" lang="en-US" altLang="zh-CN" baseline="-25000" dirty="0">
                  <a:latin typeface="Consolas" panose="020B0609020204030204" pitchFamily="49" charset="0"/>
                  <a:cs typeface="Consolas" panose="020B0609020204030204" pitchFamily="49" charset="0"/>
                </a:rPr>
                <a:t>0</a:t>
              </a:r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A60CAE27-03BB-5B40-70DB-83DE10E47E4B}"/>
                </a:ext>
              </a:extLst>
            </p:cNvPr>
            <p:cNvSpPr/>
            <p:nvPr/>
          </p:nvSpPr>
          <p:spPr>
            <a:xfrm>
              <a:off x="8144350" y="1605371"/>
              <a:ext cx="776175" cy="59582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7D7A0ED1-99CB-0B0D-C1D2-0F5316A62BE5}"/>
              </a:ext>
            </a:extLst>
          </p:cNvPr>
          <p:cNvGrpSpPr/>
          <p:nvPr/>
        </p:nvGrpSpPr>
        <p:grpSpPr>
          <a:xfrm>
            <a:off x="7996071" y="3115157"/>
            <a:ext cx="1072731" cy="695343"/>
            <a:chOff x="8144350" y="1556829"/>
            <a:chExt cx="1072731" cy="695343"/>
          </a:xfrm>
        </p:grpSpPr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D8B23846-7DC5-1DCC-5056-822AAD3FE0DD}"/>
                </a:ext>
              </a:extLst>
            </p:cNvPr>
            <p:cNvSpPr/>
            <p:nvPr/>
          </p:nvSpPr>
          <p:spPr>
            <a:xfrm>
              <a:off x="8144352" y="1556829"/>
              <a:ext cx="102944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A: </a:t>
              </a:r>
              <a:r>
                <a:rPr kumimoji="1" lang="en-US" altLang="zh-CN" b="1" dirty="0">
                  <a:latin typeface="Consolas" panose="020B0609020204030204" pitchFamily="49" charset="0"/>
                  <a:cs typeface="Consolas" panose="020B0609020204030204" pitchFamily="49" charset="0"/>
                </a:rPr>
                <a:t> 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A</a:t>
              </a:r>
              <a:r>
                <a:rPr kumimoji="1" lang="en-US" altLang="zh-CN" baseline="-25000" dirty="0">
                  <a:latin typeface="Consolas" panose="020B0609020204030204" pitchFamily="49" charset="0"/>
                  <a:cs typeface="Consolas" panose="020B0609020204030204" pitchFamily="49" charset="0"/>
                </a:rPr>
                <a:t>0</a:t>
              </a:r>
            </a:p>
          </p:txBody>
        </p: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304CB13C-9698-DD73-7199-8981A0238CA2}"/>
                </a:ext>
              </a:extLst>
            </p:cNvPr>
            <p:cNvSpPr/>
            <p:nvPr/>
          </p:nvSpPr>
          <p:spPr>
            <a:xfrm>
              <a:off x="8144351" y="1882840"/>
              <a:ext cx="107273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B: </a:t>
              </a:r>
              <a:r>
                <a:rPr kumimoji="1" lang="en-US" altLang="zh-CN" b="1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B</a:t>
              </a:r>
              <a:r>
                <a:rPr kumimoji="1" lang="en-US" altLang="zh-CN" b="1" baseline="-25000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2</a:t>
              </a:r>
              <a:r>
                <a:rPr kumimoji="1" lang="en-US" altLang="zh-CN" baseline="-25000" dirty="0">
                  <a:latin typeface="Consolas" panose="020B0609020204030204" pitchFamily="49" charset="0"/>
                  <a:cs typeface="Consolas" panose="020B0609020204030204" pitchFamily="49" charset="0"/>
                </a:rPr>
                <a:t> 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B</a:t>
              </a:r>
              <a:r>
                <a:rPr kumimoji="1" lang="en-US" altLang="zh-CN" baseline="-25000" dirty="0">
                  <a:latin typeface="Consolas" panose="020B0609020204030204" pitchFamily="49" charset="0"/>
                  <a:cs typeface="Consolas" panose="020B0609020204030204" pitchFamily="49" charset="0"/>
                </a:rPr>
                <a:t>0</a:t>
              </a:r>
            </a:p>
          </p:txBody>
        </p:sp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DF9FBB58-B4B1-E07B-9298-C7B1E9717CEF}"/>
                </a:ext>
              </a:extLst>
            </p:cNvPr>
            <p:cNvSpPr/>
            <p:nvPr/>
          </p:nvSpPr>
          <p:spPr>
            <a:xfrm>
              <a:off x="8144350" y="1605371"/>
              <a:ext cx="1072730" cy="59582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35" name="内容占位符 2">
            <a:extLst>
              <a:ext uri="{FF2B5EF4-FFF2-40B4-BE49-F238E27FC236}">
                <a16:creationId xmlns:a16="http://schemas.microsoft.com/office/drawing/2014/main" id="{CE75FD92-4A99-9506-4B25-CAF4271103FD}"/>
              </a:ext>
            </a:extLst>
          </p:cNvPr>
          <p:cNvSpPr txBox="1">
            <a:spLocks/>
          </p:cNvSpPr>
          <p:nvPr/>
        </p:nvSpPr>
        <p:spPr>
          <a:xfrm>
            <a:off x="3229223" y="3524992"/>
            <a:ext cx="1786435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Read(B) = B</a:t>
            </a:r>
            <a:r>
              <a:rPr kumimoji="1" lang="en-US" altLang="zh-CN" b="0" baseline="-25000" dirty="0"/>
              <a:t>0</a:t>
            </a:r>
            <a:endParaRPr kumimoji="1" lang="zh-CN" altLang="en-US" b="0" dirty="0"/>
          </a:p>
        </p:txBody>
      </p:sp>
      <p:sp>
        <p:nvSpPr>
          <p:cNvPr id="36" name="内容占位符 2">
            <a:extLst>
              <a:ext uri="{FF2B5EF4-FFF2-40B4-BE49-F238E27FC236}">
                <a16:creationId xmlns:a16="http://schemas.microsoft.com/office/drawing/2014/main" id="{7E1B77DA-5D7D-EC42-7869-9B33F57E865E}"/>
              </a:ext>
            </a:extLst>
          </p:cNvPr>
          <p:cNvSpPr txBox="1">
            <a:spLocks/>
          </p:cNvSpPr>
          <p:nvPr/>
        </p:nvSpPr>
        <p:spPr>
          <a:xfrm>
            <a:off x="5220072" y="4074280"/>
            <a:ext cx="1786435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Write(A,  A</a:t>
            </a:r>
            <a:r>
              <a:rPr kumimoji="1" lang="en-US" altLang="zh-CN" b="0" baseline="-25000" dirty="0"/>
              <a:t>2</a:t>
            </a:r>
            <a:r>
              <a:rPr kumimoji="1" lang="en-US" altLang="zh-CN" b="0" dirty="0"/>
              <a:t>)</a:t>
            </a:r>
            <a:endParaRPr kumimoji="1" lang="zh-CN" altLang="en-US" b="0" dirty="0"/>
          </a:p>
        </p:txBody>
      </p: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A0853243-549A-E7BB-00B2-2995E1FC7333}"/>
              </a:ext>
            </a:extLst>
          </p:cNvPr>
          <p:cNvGrpSpPr/>
          <p:nvPr/>
        </p:nvGrpSpPr>
        <p:grpSpPr>
          <a:xfrm>
            <a:off x="7962093" y="4074280"/>
            <a:ext cx="1156088" cy="695343"/>
            <a:chOff x="8144350" y="1556829"/>
            <a:chExt cx="1156088" cy="695343"/>
          </a:xfrm>
        </p:grpSpPr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A2426CC6-30B2-D4E7-E791-11BE13D6A9C4}"/>
                </a:ext>
              </a:extLst>
            </p:cNvPr>
            <p:cNvSpPr/>
            <p:nvPr/>
          </p:nvSpPr>
          <p:spPr>
            <a:xfrm>
              <a:off x="8144352" y="1556829"/>
              <a:ext cx="115608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A: </a:t>
              </a:r>
              <a:r>
                <a:rPr kumimoji="1" lang="en-US" altLang="zh-CN" b="1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</a:t>
              </a:r>
              <a:r>
                <a:rPr kumimoji="1" lang="en-US" altLang="zh-CN" b="1" baseline="-25000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2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A</a:t>
              </a:r>
              <a:r>
                <a:rPr kumimoji="1" lang="en-US" altLang="zh-CN" baseline="-25000" dirty="0">
                  <a:latin typeface="Consolas" panose="020B0609020204030204" pitchFamily="49" charset="0"/>
                  <a:cs typeface="Consolas" panose="020B0609020204030204" pitchFamily="49" charset="0"/>
                </a:rPr>
                <a:t>0</a:t>
              </a:r>
            </a:p>
          </p:txBody>
        </p:sp>
        <p:sp>
          <p:nvSpPr>
            <p:cNvPr id="39" name="矩形 38">
              <a:extLst>
                <a:ext uri="{FF2B5EF4-FFF2-40B4-BE49-F238E27FC236}">
                  <a16:creationId xmlns:a16="http://schemas.microsoft.com/office/drawing/2014/main" id="{5FE33C00-FB89-1ED1-4985-FB5D9B9BC5E2}"/>
                </a:ext>
              </a:extLst>
            </p:cNvPr>
            <p:cNvSpPr/>
            <p:nvPr/>
          </p:nvSpPr>
          <p:spPr>
            <a:xfrm>
              <a:off x="8144351" y="1882840"/>
              <a:ext cx="107273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B: </a:t>
              </a:r>
              <a:r>
                <a:rPr kumimoji="1" lang="en-US" altLang="zh-CN" b="1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B</a:t>
              </a:r>
              <a:r>
                <a:rPr kumimoji="1" lang="en-US" altLang="zh-CN" b="1" baseline="-25000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2</a:t>
              </a:r>
              <a:r>
                <a:rPr kumimoji="1" lang="en-US" altLang="zh-CN" baseline="-25000" dirty="0">
                  <a:latin typeface="Consolas" panose="020B0609020204030204" pitchFamily="49" charset="0"/>
                  <a:cs typeface="Consolas" panose="020B0609020204030204" pitchFamily="49" charset="0"/>
                </a:rPr>
                <a:t> 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B</a:t>
              </a:r>
              <a:r>
                <a:rPr kumimoji="1" lang="en-US" altLang="zh-CN" baseline="-25000" dirty="0">
                  <a:latin typeface="Consolas" panose="020B0609020204030204" pitchFamily="49" charset="0"/>
                  <a:cs typeface="Consolas" panose="020B0609020204030204" pitchFamily="49" charset="0"/>
                </a:rPr>
                <a:t>0</a:t>
              </a:r>
            </a:p>
          </p:txBody>
        </p:sp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8DA55F07-D030-2289-F366-C55A6C8EBC95}"/>
                </a:ext>
              </a:extLst>
            </p:cNvPr>
            <p:cNvSpPr/>
            <p:nvPr/>
          </p:nvSpPr>
          <p:spPr>
            <a:xfrm>
              <a:off x="8144350" y="1605371"/>
              <a:ext cx="1072730" cy="59582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41" name="文本框 40">
            <a:extLst>
              <a:ext uri="{FF2B5EF4-FFF2-40B4-BE49-F238E27FC236}">
                <a16:creationId xmlns:a16="http://schemas.microsoft.com/office/drawing/2014/main" id="{0DA51AA5-591F-763A-DC72-A14732410A15}"/>
              </a:ext>
            </a:extLst>
          </p:cNvPr>
          <p:cNvSpPr txBox="1"/>
          <p:nvPr/>
        </p:nvSpPr>
        <p:spPr>
          <a:xfrm>
            <a:off x="380181" y="4696539"/>
            <a:ext cx="3967017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No validation needs here (for T1) !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42" name="任意形状 41">
            <a:extLst>
              <a:ext uri="{FF2B5EF4-FFF2-40B4-BE49-F238E27FC236}">
                <a16:creationId xmlns:a16="http://schemas.microsoft.com/office/drawing/2014/main" id="{D8A66DA8-788A-BC56-58E3-EF0BEC2D9C0E}"/>
              </a:ext>
            </a:extLst>
          </p:cNvPr>
          <p:cNvSpPr/>
          <p:nvPr/>
        </p:nvSpPr>
        <p:spPr>
          <a:xfrm>
            <a:off x="3026004" y="4411744"/>
            <a:ext cx="841080" cy="301658"/>
          </a:xfrm>
          <a:custGeom>
            <a:avLst/>
            <a:gdLst>
              <a:gd name="connsiteX0" fmla="*/ 0 w 841080"/>
              <a:gd name="connsiteY0" fmla="*/ 301658 h 301658"/>
              <a:gd name="connsiteX1" fmla="*/ 725864 w 841080"/>
              <a:gd name="connsiteY1" fmla="*/ 273378 h 301658"/>
              <a:gd name="connsiteX2" fmla="*/ 829559 w 841080"/>
              <a:gd name="connsiteY2" fmla="*/ 0 h 301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41080" h="301658">
                <a:moveTo>
                  <a:pt x="0" y="301658"/>
                </a:moveTo>
                <a:lnTo>
                  <a:pt x="725864" y="273378"/>
                </a:lnTo>
                <a:cubicBezTo>
                  <a:pt x="864124" y="223102"/>
                  <a:pt x="846841" y="111551"/>
                  <a:pt x="829559" y="0"/>
                </a:cubicBezTo>
              </a:path>
            </a:pathLst>
          </a:custGeom>
          <a:noFill/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CB3244A6-9DB9-4175-DF55-D161483C4724}"/>
              </a:ext>
            </a:extLst>
          </p:cNvPr>
          <p:cNvSpPr/>
          <p:nvPr/>
        </p:nvSpPr>
        <p:spPr>
          <a:xfrm>
            <a:off x="3581884" y="308569"/>
            <a:ext cx="1581155" cy="688343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9C2E8F31-F9EC-FEDC-74C0-EA91FBE6B99B}"/>
              </a:ext>
            </a:extLst>
          </p:cNvPr>
          <p:cNvSpPr/>
          <p:nvPr/>
        </p:nvSpPr>
        <p:spPr>
          <a:xfrm>
            <a:off x="3697560" y="350581"/>
            <a:ext cx="14709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T1: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Print(A+B)</a:t>
            </a: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6328A221-E05A-EC1A-80B8-93075E79A6A4}"/>
              </a:ext>
            </a:extLst>
          </p:cNvPr>
          <p:cNvGrpSpPr/>
          <p:nvPr/>
        </p:nvGrpSpPr>
        <p:grpSpPr>
          <a:xfrm>
            <a:off x="5716339" y="123472"/>
            <a:ext cx="1106042" cy="965342"/>
            <a:chOff x="7851382" y="145323"/>
            <a:chExt cx="1106042" cy="965342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524A0F13-A34B-AC97-DDA7-B69BD702819A}"/>
                </a:ext>
              </a:extLst>
            </p:cNvPr>
            <p:cNvSpPr/>
            <p:nvPr/>
          </p:nvSpPr>
          <p:spPr>
            <a:xfrm>
              <a:off x="7851382" y="145323"/>
              <a:ext cx="1106042" cy="965342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5C542B5C-209A-EF82-479B-2899AD73C98B}"/>
                </a:ext>
              </a:extLst>
            </p:cNvPr>
            <p:cNvSpPr/>
            <p:nvPr/>
          </p:nvSpPr>
          <p:spPr>
            <a:xfrm>
              <a:off x="7856869" y="187335"/>
              <a:ext cx="817853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T2: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B =</a:t>
              </a:r>
              <a:r>
                <a:rPr kumimoji="1" lang="zh-CN" alt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 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2</a:t>
              </a:r>
            </a:p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A =</a:t>
              </a:r>
              <a:r>
                <a:rPr kumimoji="1" lang="zh-CN" altLang="en-US" dirty="0">
                  <a:latin typeface="Consolas" panose="020B0609020204030204" pitchFamily="49" charset="0"/>
                  <a:cs typeface="Consolas" panose="020B0609020204030204" pitchFamily="49" charset="0"/>
                </a:rPr>
                <a:t> 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3</a:t>
              </a:r>
            </a:p>
          </p:txBody>
        </p:sp>
      </p:grpSp>
      <p:sp>
        <p:nvSpPr>
          <p:cNvPr id="14" name="椭圆 13">
            <a:extLst>
              <a:ext uri="{FF2B5EF4-FFF2-40B4-BE49-F238E27FC236}">
                <a16:creationId xmlns:a16="http://schemas.microsoft.com/office/drawing/2014/main" id="{8F7F6EE4-1A17-B47A-6F97-A3C53336C235}"/>
              </a:ext>
            </a:extLst>
          </p:cNvPr>
          <p:cNvSpPr/>
          <p:nvPr/>
        </p:nvSpPr>
        <p:spPr>
          <a:xfrm>
            <a:off x="7236296" y="2857500"/>
            <a:ext cx="1881885" cy="1171548"/>
          </a:xfrm>
          <a:prstGeom prst="ellipse">
            <a:avLst/>
          </a:prstGeom>
          <a:noFill/>
          <a:ln w="22225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圆角矩形标注 14">
            <a:extLst>
              <a:ext uri="{FF2B5EF4-FFF2-40B4-BE49-F238E27FC236}">
                <a16:creationId xmlns:a16="http://schemas.microsoft.com/office/drawing/2014/main" id="{44F800B4-A517-EF97-1E16-6E22C4FBB2BA}"/>
              </a:ext>
            </a:extLst>
          </p:cNvPr>
          <p:cNvSpPr/>
          <p:nvPr/>
        </p:nvSpPr>
        <p:spPr>
          <a:xfrm>
            <a:off x="5163039" y="4685354"/>
            <a:ext cx="2782431" cy="768211"/>
          </a:xfrm>
          <a:prstGeom prst="wedgeRoundRectCallout">
            <a:avLst>
              <a:gd name="adj1" fmla="val 38188"/>
              <a:gd name="adj2" fmla="val -168345"/>
              <a:gd name="adj3" fmla="val 16667"/>
            </a:avLst>
          </a:prstGeom>
          <a:solidFill>
            <a:schemeClr val="bg1"/>
          </a:solidFill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内容占位符 2">
            <a:extLst>
              <a:ext uri="{FF2B5EF4-FFF2-40B4-BE49-F238E27FC236}">
                <a16:creationId xmlns:a16="http://schemas.microsoft.com/office/drawing/2014/main" id="{AB8AAFCA-71CE-C902-1779-8EEC342EEB2E}"/>
              </a:ext>
            </a:extLst>
          </p:cNvPr>
          <p:cNvSpPr txBox="1">
            <a:spLocks/>
          </p:cNvSpPr>
          <p:nvPr/>
        </p:nvSpPr>
        <p:spPr>
          <a:xfrm>
            <a:off x="5174653" y="4657700"/>
            <a:ext cx="2730051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>
                <a:solidFill>
                  <a:srgbClr val="C00000"/>
                </a:solidFill>
              </a:rPr>
              <a:t>Problem: partial updated snapshot </a:t>
            </a:r>
            <a:endParaRPr kumimoji="1" lang="zh-CN" alt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1798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9" grpId="0"/>
      <p:bldP spid="22" grpId="0" animBg="1"/>
      <p:bldP spid="24" grpId="0"/>
      <p:bldP spid="27" grpId="0"/>
      <p:bldP spid="28" grpId="0"/>
      <p:bldP spid="35" grpId="0"/>
      <p:bldP spid="36" grpId="0"/>
      <p:bldP spid="41" grpId="0" animBg="1"/>
      <p:bldP spid="42" grpId="0" animBg="1"/>
      <p:bldP spid="14" grpId="0" animBg="1"/>
      <p:bldP spid="15" grpId="0" animBg="1"/>
      <p:bldP spid="16" grpId="0"/>
      <p:bldP spid="16" grpId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C11323E-80B6-3A57-682B-CAAAED2D5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Partial snapshot example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A1C4C5D-DAD6-A588-D096-D8625B4F0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55</a:t>
            </a:fld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8F0ABA0F-AF0A-14D9-E33B-C57A134693D3}"/>
              </a:ext>
            </a:extLst>
          </p:cNvPr>
          <p:cNvSpPr/>
          <p:nvPr/>
        </p:nvSpPr>
        <p:spPr>
          <a:xfrm>
            <a:off x="5968414" y="165092"/>
            <a:ext cx="1581155" cy="688343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091766F-8FEB-7C40-65E2-7E0B5901FD32}"/>
              </a:ext>
            </a:extLst>
          </p:cNvPr>
          <p:cNvSpPr/>
          <p:nvPr/>
        </p:nvSpPr>
        <p:spPr>
          <a:xfrm>
            <a:off x="6084090" y="207104"/>
            <a:ext cx="14709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T1: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Print(A+B)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C5BB8401-E939-007F-89B8-C7746C486BBB}"/>
              </a:ext>
            </a:extLst>
          </p:cNvPr>
          <p:cNvSpPr/>
          <p:nvPr/>
        </p:nvSpPr>
        <p:spPr>
          <a:xfrm>
            <a:off x="7851382" y="145323"/>
            <a:ext cx="1106042" cy="965342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72B0F58A-8ED2-9B91-4ACC-4B1B05D985A0}"/>
              </a:ext>
            </a:extLst>
          </p:cNvPr>
          <p:cNvSpPr/>
          <p:nvPr/>
        </p:nvSpPr>
        <p:spPr>
          <a:xfrm>
            <a:off x="7856869" y="187335"/>
            <a:ext cx="81785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T2: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B =</a:t>
            </a:r>
            <a:r>
              <a:rPr kumimoji="1" lang="zh-CN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A =</a:t>
            </a:r>
            <a:r>
              <a:rPr kumimoji="1" lang="zh-CN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3</a:t>
            </a:r>
          </a:p>
        </p:txBody>
      </p: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1F7C36F4-CA70-B562-487A-80DD3A16E714}"/>
              </a:ext>
            </a:extLst>
          </p:cNvPr>
          <p:cNvSpPr txBox="1">
            <a:spLocks/>
          </p:cNvSpPr>
          <p:nvPr/>
        </p:nvSpPr>
        <p:spPr>
          <a:xfrm>
            <a:off x="3697560" y="1129308"/>
            <a:ext cx="802432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T1</a:t>
            </a:r>
            <a:endParaRPr kumimoji="1" lang="zh-CN" altLang="en-US" dirty="0"/>
          </a:p>
        </p:txBody>
      </p:sp>
      <p:sp>
        <p:nvSpPr>
          <p:cNvPr id="10" name="内容占位符 2">
            <a:extLst>
              <a:ext uri="{FF2B5EF4-FFF2-40B4-BE49-F238E27FC236}">
                <a16:creationId xmlns:a16="http://schemas.microsoft.com/office/drawing/2014/main" id="{78166029-004D-34A4-62D5-73950F8684B0}"/>
              </a:ext>
            </a:extLst>
          </p:cNvPr>
          <p:cNvSpPr txBox="1">
            <a:spLocks/>
          </p:cNvSpPr>
          <p:nvPr/>
        </p:nvSpPr>
        <p:spPr>
          <a:xfrm>
            <a:off x="5868144" y="1129308"/>
            <a:ext cx="802432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T2</a:t>
            </a:r>
            <a:endParaRPr kumimoji="1" lang="zh-CN" altLang="en-US" dirty="0"/>
          </a:p>
        </p:txBody>
      </p:sp>
      <p:sp>
        <p:nvSpPr>
          <p:cNvPr id="11" name="内容占位符 2">
            <a:extLst>
              <a:ext uri="{FF2B5EF4-FFF2-40B4-BE49-F238E27FC236}">
                <a16:creationId xmlns:a16="http://schemas.microsoft.com/office/drawing/2014/main" id="{09821188-793B-4F8A-DBDF-E6FA1ECA59FD}"/>
              </a:ext>
            </a:extLst>
          </p:cNvPr>
          <p:cNvSpPr txBox="1">
            <a:spLocks/>
          </p:cNvSpPr>
          <p:nvPr/>
        </p:nvSpPr>
        <p:spPr>
          <a:xfrm>
            <a:off x="521138" y="1165363"/>
            <a:ext cx="2661775" cy="50405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 fontScale="925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Global  counter (initial 0)</a:t>
            </a:r>
            <a:endParaRPr kumimoji="1" lang="zh-CN" altLang="en-US" dirty="0"/>
          </a:p>
        </p:txBody>
      </p:sp>
      <p:cxnSp>
        <p:nvCxnSpPr>
          <p:cNvPr id="12" name="直线箭头连接符 11">
            <a:extLst>
              <a:ext uri="{FF2B5EF4-FFF2-40B4-BE49-F238E27FC236}">
                <a16:creationId xmlns:a16="http://schemas.microsoft.com/office/drawing/2014/main" id="{96022A05-B9B3-B3F6-2B54-B09507F94D8F}"/>
              </a:ext>
            </a:extLst>
          </p:cNvPr>
          <p:cNvCxnSpPr>
            <a:cxnSpLocks/>
          </p:cNvCxnSpPr>
          <p:nvPr/>
        </p:nvCxnSpPr>
        <p:spPr>
          <a:xfrm>
            <a:off x="1691680" y="1630793"/>
            <a:ext cx="0" cy="3666169"/>
          </a:xfrm>
          <a:prstGeom prst="straightConnector1">
            <a:avLst/>
          </a:prstGeom>
          <a:ln w="254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5E18B3EB-1266-C204-5FFB-2786469A9346}"/>
              </a:ext>
            </a:extLst>
          </p:cNvPr>
          <p:cNvGrpSpPr/>
          <p:nvPr/>
        </p:nvGrpSpPr>
        <p:grpSpPr>
          <a:xfrm>
            <a:off x="8144347" y="1681413"/>
            <a:ext cx="776177" cy="695343"/>
            <a:chOff x="8144350" y="1556829"/>
            <a:chExt cx="776177" cy="695343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6940EBE1-A9AC-C75C-CE98-8051E4240112}"/>
                </a:ext>
              </a:extLst>
            </p:cNvPr>
            <p:cNvSpPr/>
            <p:nvPr/>
          </p:nvSpPr>
          <p:spPr>
            <a:xfrm>
              <a:off x="8144352" y="1556829"/>
              <a:ext cx="77617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A: A</a:t>
              </a:r>
              <a:r>
                <a:rPr kumimoji="1" lang="en-US" altLang="zh-CN" baseline="-25000" dirty="0">
                  <a:latin typeface="Consolas" panose="020B0609020204030204" pitchFamily="49" charset="0"/>
                  <a:cs typeface="Consolas" panose="020B0609020204030204" pitchFamily="49" charset="0"/>
                </a:rPr>
                <a:t>0</a:t>
              </a: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F5A30D93-43B7-E686-2BBB-650B201ED657}"/>
                </a:ext>
              </a:extLst>
            </p:cNvPr>
            <p:cNvSpPr/>
            <p:nvPr/>
          </p:nvSpPr>
          <p:spPr>
            <a:xfrm>
              <a:off x="8144351" y="1882840"/>
              <a:ext cx="77617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B: B</a:t>
              </a:r>
              <a:r>
                <a:rPr kumimoji="1" lang="en-US" altLang="zh-CN" baseline="-25000" dirty="0">
                  <a:latin typeface="Consolas" panose="020B0609020204030204" pitchFamily="49" charset="0"/>
                  <a:cs typeface="Consolas" panose="020B0609020204030204" pitchFamily="49" charset="0"/>
                </a:rPr>
                <a:t>0</a:t>
              </a: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F26BA90D-E48C-BDE8-8F7D-02B66E5505BB}"/>
                </a:ext>
              </a:extLst>
            </p:cNvPr>
            <p:cNvSpPr/>
            <p:nvPr/>
          </p:nvSpPr>
          <p:spPr>
            <a:xfrm>
              <a:off x="8144350" y="1605371"/>
              <a:ext cx="776175" cy="59582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398E1A0C-CA48-DBEE-6927-A49F3282405A}"/>
              </a:ext>
            </a:extLst>
          </p:cNvPr>
          <p:cNvGrpSpPr/>
          <p:nvPr/>
        </p:nvGrpSpPr>
        <p:grpSpPr>
          <a:xfrm>
            <a:off x="7948880" y="2509828"/>
            <a:ext cx="1072731" cy="695343"/>
            <a:chOff x="8144350" y="1556829"/>
            <a:chExt cx="1072731" cy="695343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50BF5D1D-DC38-A0A2-5863-B7D00AAE7134}"/>
                </a:ext>
              </a:extLst>
            </p:cNvPr>
            <p:cNvSpPr/>
            <p:nvPr/>
          </p:nvSpPr>
          <p:spPr>
            <a:xfrm>
              <a:off x="8144352" y="1556829"/>
              <a:ext cx="77617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A: A</a:t>
              </a:r>
              <a:r>
                <a:rPr kumimoji="1" lang="en-US" altLang="zh-CN" baseline="-25000" dirty="0">
                  <a:latin typeface="Consolas" panose="020B0609020204030204" pitchFamily="49" charset="0"/>
                  <a:cs typeface="Consolas" panose="020B0609020204030204" pitchFamily="49" charset="0"/>
                </a:rPr>
                <a:t>0</a:t>
              </a:r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219EDBBC-4616-E939-F670-4CA6D658AA6F}"/>
                </a:ext>
              </a:extLst>
            </p:cNvPr>
            <p:cNvSpPr/>
            <p:nvPr/>
          </p:nvSpPr>
          <p:spPr>
            <a:xfrm>
              <a:off x="8144351" y="1882840"/>
              <a:ext cx="107273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B: </a:t>
              </a:r>
              <a:r>
                <a:rPr kumimoji="1" lang="en-US" altLang="zh-CN" b="1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B</a:t>
              </a:r>
              <a:r>
                <a:rPr kumimoji="1" lang="en-US" altLang="zh-CN" b="1" baseline="-25000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1</a:t>
              </a:r>
              <a:r>
                <a:rPr kumimoji="1" lang="en-US" altLang="zh-CN" baseline="-25000" dirty="0">
                  <a:latin typeface="Consolas" panose="020B0609020204030204" pitchFamily="49" charset="0"/>
                  <a:cs typeface="Consolas" panose="020B0609020204030204" pitchFamily="49" charset="0"/>
                </a:rPr>
                <a:t> 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B</a:t>
              </a:r>
              <a:r>
                <a:rPr kumimoji="1" lang="en-US" altLang="zh-CN" baseline="-25000" dirty="0">
                  <a:latin typeface="Consolas" panose="020B0609020204030204" pitchFamily="49" charset="0"/>
                  <a:cs typeface="Consolas" panose="020B0609020204030204" pitchFamily="49" charset="0"/>
                </a:rPr>
                <a:t>0</a:t>
              </a:r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0BA041CD-4189-F00C-B099-B371248C84FE}"/>
                </a:ext>
              </a:extLst>
            </p:cNvPr>
            <p:cNvSpPr/>
            <p:nvPr/>
          </p:nvSpPr>
          <p:spPr>
            <a:xfrm>
              <a:off x="8144350" y="1605371"/>
              <a:ext cx="1072730" cy="59582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6848D4B7-DBF2-DE7F-898A-0898B97FD40C}"/>
              </a:ext>
            </a:extLst>
          </p:cNvPr>
          <p:cNvGrpSpPr/>
          <p:nvPr/>
        </p:nvGrpSpPr>
        <p:grpSpPr>
          <a:xfrm>
            <a:off x="7942564" y="4122822"/>
            <a:ext cx="1114410" cy="695343"/>
            <a:chOff x="8144350" y="1556829"/>
            <a:chExt cx="1114410" cy="695343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234459A7-2AC0-A640-3B55-057C626138CF}"/>
                </a:ext>
              </a:extLst>
            </p:cNvPr>
            <p:cNvSpPr/>
            <p:nvPr/>
          </p:nvSpPr>
          <p:spPr>
            <a:xfrm>
              <a:off x="8144352" y="1556829"/>
              <a:ext cx="111440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A: </a:t>
              </a:r>
              <a:r>
                <a:rPr kumimoji="1" lang="en-US" altLang="zh-CN" b="1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</a:t>
              </a:r>
              <a:r>
                <a:rPr kumimoji="1" lang="en-US" altLang="zh-CN" b="1" baseline="-25000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1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A</a:t>
              </a:r>
              <a:r>
                <a:rPr kumimoji="1" lang="en-US" altLang="zh-CN" baseline="-25000" dirty="0">
                  <a:latin typeface="Consolas" panose="020B0609020204030204" pitchFamily="49" charset="0"/>
                  <a:cs typeface="Consolas" panose="020B0609020204030204" pitchFamily="49" charset="0"/>
                </a:rPr>
                <a:t>0</a:t>
              </a:r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F2B6B5FC-3783-D69D-442C-65D759A955C2}"/>
                </a:ext>
              </a:extLst>
            </p:cNvPr>
            <p:cNvSpPr/>
            <p:nvPr/>
          </p:nvSpPr>
          <p:spPr>
            <a:xfrm>
              <a:off x="8144351" y="1882840"/>
              <a:ext cx="107273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B: </a:t>
              </a:r>
              <a:r>
                <a:rPr kumimoji="1" lang="en-US" altLang="zh-CN" b="1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B</a:t>
              </a:r>
              <a:r>
                <a:rPr kumimoji="1" lang="en-US" altLang="zh-CN" b="1" baseline="-25000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1</a:t>
              </a:r>
              <a:r>
                <a:rPr kumimoji="1" lang="en-US" altLang="zh-CN" baseline="-25000" dirty="0">
                  <a:latin typeface="Consolas" panose="020B0609020204030204" pitchFamily="49" charset="0"/>
                  <a:cs typeface="Consolas" panose="020B0609020204030204" pitchFamily="49" charset="0"/>
                </a:rPr>
                <a:t> 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B</a:t>
              </a:r>
              <a:r>
                <a:rPr kumimoji="1" lang="en-US" altLang="zh-CN" baseline="-25000" dirty="0">
                  <a:latin typeface="Consolas" panose="020B0609020204030204" pitchFamily="49" charset="0"/>
                  <a:cs typeface="Consolas" panose="020B0609020204030204" pitchFamily="49" charset="0"/>
                </a:rPr>
                <a:t>0</a:t>
              </a:r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44FA736A-94E4-E171-AFA4-6248480CA99B}"/>
                </a:ext>
              </a:extLst>
            </p:cNvPr>
            <p:cNvSpPr/>
            <p:nvPr/>
          </p:nvSpPr>
          <p:spPr>
            <a:xfrm>
              <a:off x="8144350" y="1605371"/>
              <a:ext cx="1072730" cy="59582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31" name="内容占位符 2">
            <a:extLst>
              <a:ext uri="{FF2B5EF4-FFF2-40B4-BE49-F238E27FC236}">
                <a16:creationId xmlns:a16="http://schemas.microsoft.com/office/drawing/2014/main" id="{F0414B87-2D78-2BBA-E711-340372533B72}"/>
              </a:ext>
            </a:extLst>
          </p:cNvPr>
          <p:cNvSpPr txBox="1">
            <a:spLocks/>
          </p:cNvSpPr>
          <p:nvPr/>
        </p:nvSpPr>
        <p:spPr>
          <a:xfrm>
            <a:off x="5184804" y="1894475"/>
            <a:ext cx="2730051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 err="1"/>
              <a:t>Commit_time</a:t>
            </a:r>
            <a:r>
              <a:rPr kumimoji="1" lang="en-US" altLang="zh-CN" b="0" dirty="0"/>
              <a:t> = FAA(g)</a:t>
            </a:r>
            <a:endParaRPr kumimoji="1" lang="zh-CN" altLang="en-US" b="0" dirty="0"/>
          </a:p>
        </p:txBody>
      </p:sp>
      <p:sp>
        <p:nvSpPr>
          <p:cNvPr id="32" name="内容占位符 2">
            <a:extLst>
              <a:ext uri="{FF2B5EF4-FFF2-40B4-BE49-F238E27FC236}">
                <a16:creationId xmlns:a16="http://schemas.microsoft.com/office/drawing/2014/main" id="{41062302-9C7B-F203-6E9C-ACCC23645F67}"/>
              </a:ext>
            </a:extLst>
          </p:cNvPr>
          <p:cNvSpPr txBox="1">
            <a:spLocks/>
          </p:cNvSpPr>
          <p:nvPr/>
        </p:nvSpPr>
        <p:spPr>
          <a:xfrm>
            <a:off x="1148958" y="1872700"/>
            <a:ext cx="1758274" cy="50405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1</a:t>
            </a:r>
            <a:endParaRPr kumimoji="1" lang="zh-CN" altLang="en-US" dirty="0"/>
          </a:p>
        </p:txBody>
      </p:sp>
      <p:cxnSp>
        <p:nvCxnSpPr>
          <p:cNvPr id="33" name="直线箭头连接符 32">
            <a:extLst>
              <a:ext uri="{FF2B5EF4-FFF2-40B4-BE49-F238E27FC236}">
                <a16:creationId xmlns:a16="http://schemas.microsoft.com/office/drawing/2014/main" id="{BCD55732-7A19-92BF-E545-65FC1B91FAD5}"/>
              </a:ext>
            </a:extLst>
          </p:cNvPr>
          <p:cNvCxnSpPr>
            <a:cxnSpLocks/>
          </p:cNvCxnSpPr>
          <p:nvPr/>
        </p:nvCxnSpPr>
        <p:spPr>
          <a:xfrm flipH="1">
            <a:off x="1824340" y="2099191"/>
            <a:ext cx="3251716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内容占位符 2">
            <a:extLst>
              <a:ext uri="{FF2B5EF4-FFF2-40B4-BE49-F238E27FC236}">
                <a16:creationId xmlns:a16="http://schemas.microsoft.com/office/drawing/2014/main" id="{4A6DFEAB-CE71-FB55-77BC-15B779A3779D}"/>
              </a:ext>
            </a:extLst>
          </p:cNvPr>
          <p:cNvSpPr txBox="1">
            <a:spLocks/>
          </p:cNvSpPr>
          <p:nvPr/>
        </p:nvSpPr>
        <p:spPr>
          <a:xfrm>
            <a:off x="1148958" y="2857720"/>
            <a:ext cx="1758274" cy="504056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2</a:t>
            </a:r>
            <a:endParaRPr kumimoji="1" lang="zh-CN" altLang="en-US" dirty="0"/>
          </a:p>
        </p:txBody>
      </p:sp>
      <p:sp>
        <p:nvSpPr>
          <p:cNvPr id="37" name="内容占位符 2">
            <a:extLst>
              <a:ext uri="{FF2B5EF4-FFF2-40B4-BE49-F238E27FC236}">
                <a16:creationId xmlns:a16="http://schemas.microsoft.com/office/drawing/2014/main" id="{2BE4CDAE-D99A-A4F1-8A90-8A68C11C7245}"/>
              </a:ext>
            </a:extLst>
          </p:cNvPr>
          <p:cNvSpPr txBox="1">
            <a:spLocks/>
          </p:cNvSpPr>
          <p:nvPr/>
        </p:nvSpPr>
        <p:spPr>
          <a:xfrm>
            <a:off x="5507137" y="2257800"/>
            <a:ext cx="1786435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Write(B,  B</a:t>
            </a:r>
            <a:r>
              <a:rPr kumimoji="1" lang="en-US" altLang="zh-CN" b="0" baseline="-25000" dirty="0"/>
              <a:t>1</a:t>
            </a:r>
            <a:r>
              <a:rPr kumimoji="1" lang="en-US" altLang="zh-CN" b="0" dirty="0"/>
              <a:t>)</a:t>
            </a:r>
            <a:endParaRPr kumimoji="1" lang="zh-CN" altLang="en-US" b="0" dirty="0"/>
          </a:p>
        </p:txBody>
      </p:sp>
      <p:cxnSp>
        <p:nvCxnSpPr>
          <p:cNvPr id="39" name="直线箭头连接符 38">
            <a:extLst>
              <a:ext uri="{FF2B5EF4-FFF2-40B4-BE49-F238E27FC236}">
                <a16:creationId xmlns:a16="http://schemas.microsoft.com/office/drawing/2014/main" id="{BF25A04C-6867-5955-2381-91B81403C3B5}"/>
              </a:ext>
            </a:extLst>
          </p:cNvPr>
          <p:cNvCxnSpPr>
            <a:cxnSpLocks/>
          </p:cNvCxnSpPr>
          <p:nvPr/>
        </p:nvCxnSpPr>
        <p:spPr>
          <a:xfrm flipH="1">
            <a:off x="1844799" y="3067889"/>
            <a:ext cx="3251716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内容占位符 2">
            <a:extLst>
              <a:ext uri="{FF2B5EF4-FFF2-40B4-BE49-F238E27FC236}">
                <a16:creationId xmlns:a16="http://schemas.microsoft.com/office/drawing/2014/main" id="{B60980BB-15EC-A81F-B119-2DEBDDEDBC5A}"/>
              </a:ext>
            </a:extLst>
          </p:cNvPr>
          <p:cNvSpPr txBox="1">
            <a:spLocks/>
          </p:cNvSpPr>
          <p:nvPr/>
        </p:nvSpPr>
        <p:spPr>
          <a:xfrm>
            <a:off x="2794175" y="2851135"/>
            <a:ext cx="2730051" cy="50405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 err="1"/>
              <a:t>start_time</a:t>
            </a:r>
            <a:r>
              <a:rPr kumimoji="1" lang="en-US" altLang="zh-CN" b="0" dirty="0"/>
              <a:t> = FAA(g)</a:t>
            </a:r>
            <a:endParaRPr kumimoji="1" lang="zh-CN" altLang="en-US" b="0" dirty="0"/>
          </a:p>
        </p:txBody>
      </p:sp>
      <p:sp>
        <p:nvSpPr>
          <p:cNvPr id="40" name="内容占位符 2">
            <a:extLst>
              <a:ext uri="{FF2B5EF4-FFF2-40B4-BE49-F238E27FC236}">
                <a16:creationId xmlns:a16="http://schemas.microsoft.com/office/drawing/2014/main" id="{290B812D-6839-52D6-C7FE-A27D025D84E6}"/>
              </a:ext>
            </a:extLst>
          </p:cNvPr>
          <p:cNvSpPr txBox="1">
            <a:spLocks/>
          </p:cNvSpPr>
          <p:nvPr/>
        </p:nvSpPr>
        <p:spPr>
          <a:xfrm>
            <a:off x="2963390" y="3202701"/>
            <a:ext cx="1786435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Read(A) = A</a:t>
            </a:r>
            <a:r>
              <a:rPr kumimoji="1" lang="en-US" altLang="zh-CN" b="0" baseline="-25000" dirty="0"/>
              <a:t>0</a:t>
            </a:r>
            <a:endParaRPr kumimoji="1" lang="zh-CN" altLang="en-US" b="0" dirty="0"/>
          </a:p>
        </p:txBody>
      </p:sp>
      <p:sp>
        <p:nvSpPr>
          <p:cNvPr id="41" name="内容占位符 2">
            <a:extLst>
              <a:ext uri="{FF2B5EF4-FFF2-40B4-BE49-F238E27FC236}">
                <a16:creationId xmlns:a16="http://schemas.microsoft.com/office/drawing/2014/main" id="{7178188B-9653-9C27-2F4C-A0DE0BD26C69}"/>
              </a:ext>
            </a:extLst>
          </p:cNvPr>
          <p:cNvSpPr txBox="1">
            <a:spLocks/>
          </p:cNvSpPr>
          <p:nvPr/>
        </p:nvSpPr>
        <p:spPr>
          <a:xfrm>
            <a:off x="2963389" y="3618766"/>
            <a:ext cx="1786435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Read(B) = B</a:t>
            </a:r>
            <a:r>
              <a:rPr kumimoji="1" lang="en-US" altLang="zh-CN" b="0" baseline="-25000" dirty="0"/>
              <a:t>1</a:t>
            </a:r>
            <a:endParaRPr kumimoji="1" lang="zh-CN" altLang="en-US" b="0" dirty="0"/>
          </a:p>
        </p:txBody>
      </p:sp>
      <p:sp>
        <p:nvSpPr>
          <p:cNvPr id="42" name="内容占位符 2">
            <a:extLst>
              <a:ext uri="{FF2B5EF4-FFF2-40B4-BE49-F238E27FC236}">
                <a16:creationId xmlns:a16="http://schemas.microsoft.com/office/drawing/2014/main" id="{B6C7CC1C-4D95-3AF4-DD4A-D74E5A0AEA9A}"/>
              </a:ext>
            </a:extLst>
          </p:cNvPr>
          <p:cNvSpPr txBox="1">
            <a:spLocks/>
          </p:cNvSpPr>
          <p:nvPr/>
        </p:nvSpPr>
        <p:spPr>
          <a:xfrm>
            <a:off x="5630861" y="4240126"/>
            <a:ext cx="1786435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Write(A,  A</a:t>
            </a:r>
            <a:r>
              <a:rPr kumimoji="1" lang="en-US" altLang="zh-CN" b="0" baseline="-25000" dirty="0"/>
              <a:t>1</a:t>
            </a:r>
            <a:r>
              <a:rPr kumimoji="1" lang="en-US" altLang="zh-CN" b="0" dirty="0"/>
              <a:t>)</a:t>
            </a:r>
            <a:endParaRPr kumimoji="1" lang="zh-CN" altLang="en-US" b="0" dirty="0"/>
          </a:p>
        </p:txBody>
      </p:sp>
      <p:sp>
        <p:nvSpPr>
          <p:cNvPr id="47" name="任意形状 46">
            <a:extLst>
              <a:ext uri="{FF2B5EF4-FFF2-40B4-BE49-F238E27FC236}">
                <a16:creationId xmlns:a16="http://schemas.microsoft.com/office/drawing/2014/main" id="{0CE6B545-2CC4-145E-6BBA-C397D2502861}"/>
              </a:ext>
            </a:extLst>
          </p:cNvPr>
          <p:cNvSpPr/>
          <p:nvPr/>
        </p:nvSpPr>
        <p:spPr>
          <a:xfrm>
            <a:off x="4488873" y="3416059"/>
            <a:ext cx="1130531" cy="1067272"/>
          </a:xfrm>
          <a:custGeom>
            <a:avLst/>
            <a:gdLst>
              <a:gd name="connsiteX0" fmla="*/ 0 w 1130531"/>
              <a:gd name="connsiteY0" fmla="*/ 64203 h 1067272"/>
              <a:gd name="connsiteX1" fmla="*/ 232756 w 1130531"/>
              <a:gd name="connsiteY1" fmla="*/ 80828 h 1067272"/>
              <a:gd name="connsiteX2" fmla="*/ 277091 w 1130531"/>
              <a:gd name="connsiteY2" fmla="*/ 862225 h 1067272"/>
              <a:gd name="connsiteX3" fmla="*/ 1130531 w 1130531"/>
              <a:gd name="connsiteY3" fmla="*/ 1067272 h 1067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0531" h="1067272">
                <a:moveTo>
                  <a:pt x="0" y="64203"/>
                </a:moveTo>
                <a:cubicBezTo>
                  <a:pt x="93287" y="6013"/>
                  <a:pt x="186574" y="-52176"/>
                  <a:pt x="232756" y="80828"/>
                </a:cubicBezTo>
                <a:cubicBezTo>
                  <a:pt x="278938" y="213832"/>
                  <a:pt x="127462" y="697818"/>
                  <a:pt x="277091" y="862225"/>
                </a:cubicBezTo>
                <a:cubicBezTo>
                  <a:pt x="426720" y="1026632"/>
                  <a:pt x="778625" y="1046952"/>
                  <a:pt x="1130531" y="1067272"/>
                </a:cubicBezTo>
              </a:path>
            </a:pathLst>
          </a:custGeom>
          <a:noFill/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019D7D85-5563-8922-D02E-56E555674EF2}"/>
              </a:ext>
            </a:extLst>
          </p:cNvPr>
          <p:cNvSpPr txBox="1"/>
          <p:nvPr/>
        </p:nvSpPr>
        <p:spPr>
          <a:xfrm>
            <a:off x="2896662" y="4753852"/>
            <a:ext cx="3754757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Missing the updates! We need T2’s write being before-or-after atomic!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42A79176-FD00-2404-A7D3-94CA26C3CDA8}"/>
              </a:ext>
            </a:extLst>
          </p:cNvPr>
          <p:cNvSpPr/>
          <p:nvPr/>
        </p:nvSpPr>
        <p:spPr>
          <a:xfrm>
            <a:off x="5096514" y="1760338"/>
            <a:ext cx="2705279" cy="3057822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7B2ECFDB-1507-904B-7B10-C5DDB4C71248}"/>
              </a:ext>
            </a:extLst>
          </p:cNvPr>
          <p:cNvSpPr txBox="1"/>
          <p:nvPr/>
        </p:nvSpPr>
        <p:spPr>
          <a:xfrm>
            <a:off x="5162742" y="1539311"/>
            <a:ext cx="2457258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kumimoji="1" lang="en-US" altLang="zh-CN" dirty="0">
                <a:solidFill>
                  <a:srgbClr val="C00000"/>
                </a:solidFill>
              </a:rPr>
              <a:t>Needs to be atomic</a:t>
            </a:r>
            <a:endParaRPr lang="zh-CN" alt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1499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 animBg="1"/>
      <p:bldP spid="34" grpId="0"/>
      <p:bldP spid="37" grpId="0"/>
      <p:bldP spid="38" grpId="0" animBg="1"/>
      <p:bldP spid="40" grpId="0"/>
      <p:bldP spid="41" grpId="0"/>
      <p:bldP spid="42" grpId="0"/>
      <p:bldP spid="47" grpId="0" animBg="1"/>
      <p:bldP spid="48" grpId="0" animBg="1"/>
      <p:bldP spid="3" grpId="0" animBg="1"/>
      <p:bldP spid="26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7A0E522-A7CE-C507-6559-3DAF4E4D5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Enforcing the write atomicity of snapshot w/ locking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32AD936-D8BF-86D5-72C9-2184276D47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4356826"/>
          </a:xfrm>
        </p:spPr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Commit(</a:t>
            </a:r>
            <a:r>
              <a:rPr kumimoji="1" lang="en-US" altLang="zh-CN" b="0" dirty="0" err="1">
                <a:latin typeface="Consolas" panose="020B0609020204030204" pitchFamily="49" charset="0"/>
                <a:cs typeface="Consolas" panose="020B0609020204030204" pitchFamily="49" charset="0"/>
              </a:rPr>
              <a:t>tx</a:t>
            </a:r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):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   for record in </a:t>
            </a:r>
            <a:r>
              <a:rPr kumimoji="1" lang="en-US" altLang="zh-CN" b="0" dirty="0" err="1">
                <a:latin typeface="Consolas" panose="020B0609020204030204" pitchFamily="49" charset="0"/>
                <a:cs typeface="Consolas" panose="020B0609020204030204" pitchFamily="49" charset="0"/>
              </a:rPr>
              <a:t>tx.write_set</a:t>
            </a:r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: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       </a:t>
            </a:r>
            <a:r>
              <a:rPr kumimoji="1" lang="en-US" altLang="zh-CN" b="0" dirty="0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lock(record)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   let </a:t>
            </a:r>
            <a:r>
              <a:rPr kumimoji="1" lang="en-US" altLang="zh-CN" b="0" dirty="0" err="1">
                <a:latin typeface="Consolas" panose="020B0609020204030204" pitchFamily="49" charset="0"/>
                <a:cs typeface="Consolas" panose="020B0609020204030204" pitchFamily="49" charset="0"/>
              </a:rPr>
              <a:t>commit_ts</a:t>
            </a:r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 = FAA(</a:t>
            </a:r>
            <a:r>
              <a:rPr kumimoji="1" lang="en-US" altLang="zh-CN" b="0" dirty="0" err="1">
                <a:latin typeface="Consolas" panose="020B0609020204030204" pitchFamily="49" charset="0"/>
                <a:cs typeface="Consolas" panose="020B0609020204030204" pitchFamily="49" charset="0"/>
              </a:rPr>
              <a:t>global_counter</a:t>
            </a:r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   for record in </a:t>
            </a:r>
            <a:r>
              <a:rPr kumimoji="1" lang="en-US" altLang="zh-CN" b="0" dirty="0" err="1">
                <a:latin typeface="Consolas" panose="020B0609020204030204" pitchFamily="49" charset="0"/>
                <a:cs typeface="Consolas" panose="020B0609020204030204" pitchFamily="49" charset="0"/>
              </a:rPr>
              <a:t>tx.write_set</a:t>
            </a:r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       </a:t>
            </a:r>
            <a:r>
              <a:rPr kumimoji="1" lang="en-US" altLang="zh-CN" b="0" dirty="0" err="1">
                <a:latin typeface="Consolas" panose="020B0609020204030204" pitchFamily="49" charset="0"/>
                <a:cs typeface="Consolas" panose="020B0609020204030204" pitchFamily="49" charset="0"/>
              </a:rPr>
              <a:t>record.insert_new_version</a:t>
            </a:r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kumimoji="1" lang="en-US" altLang="zh-CN" b="0" dirty="0" err="1">
                <a:latin typeface="Consolas" panose="020B0609020204030204" pitchFamily="49" charset="0"/>
                <a:cs typeface="Consolas" panose="020B0609020204030204" pitchFamily="49" charset="0"/>
              </a:rPr>
              <a:t>commit_ts</a:t>
            </a:r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, ...)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       </a:t>
            </a:r>
            <a:r>
              <a:rPr kumimoji="1" lang="en-US" altLang="zh-CN" b="0" dirty="0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unlock(record)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kumimoji="1" lang="en-US" altLang="zh-CN" b="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kumimoji="1" lang="en-US" altLang="zh-CN" b="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Get(</a:t>
            </a:r>
            <a:r>
              <a:rPr kumimoji="1" lang="en-US" altLang="zh-CN" b="0" dirty="0" err="1">
                <a:latin typeface="Consolas" panose="020B0609020204030204" pitchFamily="49" charset="0"/>
                <a:cs typeface="Consolas" panose="020B0609020204030204" pitchFamily="49" charset="0"/>
              </a:rPr>
              <a:t>tx</a:t>
            </a:r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, record):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   while </a:t>
            </a:r>
            <a:r>
              <a:rPr kumimoji="1" lang="en-US" altLang="zh-CN" b="0" dirty="0" err="1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record.is_locked</a:t>
            </a:r>
            <a:r>
              <a:rPr kumimoji="1" lang="en-US" altLang="zh-CN" b="0" dirty="0">
                <a:highlight>
                  <a:srgbClr val="FFFF00"/>
                </a:highlight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         pass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   for </a:t>
            </a:r>
            <a:r>
              <a:rPr kumimoji="1" lang="en-US" altLang="zh-CN" b="0" dirty="0" err="1">
                <a:latin typeface="Consolas" panose="020B0609020204030204" pitchFamily="49" charset="0"/>
                <a:cs typeface="Consolas" panose="020B0609020204030204" pitchFamily="49" charset="0"/>
              </a:rPr>
              <a:t>version,value</a:t>
            </a:r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 in </a:t>
            </a:r>
            <a:r>
              <a:rPr kumimoji="1" lang="en-US" altLang="zh-CN" b="0" dirty="0" err="1">
                <a:latin typeface="Consolas" panose="020B0609020204030204" pitchFamily="49" charset="0"/>
                <a:cs typeface="Consolas" panose="020B0609020204030204" pitchFamily="49" charset="0"/>
              </a:rPr>
              <a:t>record.sort_version_in_decreasing</a:t>
            </a:r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():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       if version &lt;= </a:t>
            </a:r>
            <a:r>
              <a:rPr kumimoji="1" lang="en-US" altLang="zh-CN" b="0" dirty="0" err="1">
                <a:latin typeface="Consolas" panose="020B0609020204030204" pitchFamily="49" charset="0"/>
                <a:cs typeface="Consolas" panose="020B0609020204030204" pitchFamily="49" charset="0"/>
              </a:rPr>
              <a:t>tx.start_time</a:t>
            </a:r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: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          return value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kumimoji="1" lang="en-US" altLang="zh-CN" b="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742D2A7-EEDF-219B-2285-7F223C935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7724670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C11323E-80B6-3A57-682B-CAAAED2D52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Example revisit 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A1C4C5D-DAD6-A588-D096-D8625B4F0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57</a:t>
            </a:fld>
            <a:endParaRPr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8F0ABA0F-AF0A-14D9-E33B-C57A134693D3}"/>
              </a:ext>
            </a:extLst>
          </p:cNvPr>
          <p:cNvSpPr/>
          <p:nvPr/>
        </p:nvSpPr>
        <p:spPr>
          <a:xfrm>
            <a:off x="5968414" y="165092"/>
            <a:ext cx="1581155" cy="688343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0091766F-8FEB-7C40-65E2-7E0B5901FD32}"/>
              </a:ext>
            </a:extLst>
          </p:cNvPr>
          <p:cNvSpPr/>
          <p:nvPr/>
        </p:nvSpPr>
        <p:spPr>
          <a:xfrm>
            <a:off x="6084090" y="207104"/>
            <a:ext cx="14709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T1: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Print(A+B)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C5BB8401-E939-007F-89B8-C7746C486BBB}"/>
              </a:ext>
            </a:extLst>
          </p:cNvPr>
          <p:cNvSpPr/>
          <p:nvPr/>
        </p:nvSpPr>
        <p:spPr>
          <a:xfrm>
            <a:off x="7851382" y="145323"/>
            <a:ext cx="1106042" cy="965342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72B0F58A-8ED2-9B91-4ACC-4B1B05D985A0}"/>
              </a:ext>
            </a:extLst>
          </p:cNvPr>
          <p:cNvSpPr/>
          <p:nvPr/>
        </p:nvSpPr>
        <p:spPr>
          <a:xfrm>
            <a:off x="7856869" y="187335"/>
            <a:ext cx="81785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T2: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B =</a:t>
            </a:r>
            <a:r>
              <a:rPr kumimoji="1" lang="zh-CN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2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A =</a:t>
            </a:r>
            <a:r>
              <a:rPr kumimoji="1" lang="zh-CN" altLang="en-US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3</a:t>
            </a:r>
          </a:p>
        </p:txBody>
      </p: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1F7C36F4-CA70-B562-487A-80DD3A16E714}"/>
              </a:ext>
            </a:extLst>
          </p:cNvPr>
          <p:cNvSpPr txBox="1">
            <a:spLocks/>
          </p:cNvSpPr>
          <p:nvPr/>
        </p:nvSpPr>
        <p:spPr>
          <a:xfrm>
            <a:off x="3697560" y="1129308"/>
            <a:ext cx="802432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T1</a:t>
            </a:r>
            <a:endParaRPr kumimoji="1" lang="zh-CN" altLang="en-US" dirty="0"/>
          </a:p>
        </p:txBody>
      </p:sp>
      <p:sp>
        <p:nvSpPr>
          <p:cNvPr id="10" name="内容占位符 2">
            <a:extLst>
              <a:ext uri="{FF2B5EF4-FFF2-40B4-BE49-F238E27FC236}">
                <a16:creationId xmlns:a16="http://schemas.microsoft.com/office/drawing/2014/main" id="{78166029-004D-34A4-62D5-73950F8684B0}"/>
              </a:ext>
            </a:extLst>
          </p:cNvPr>
          <p:cNvSpPr txBox="1">
            <a:spLocks/>
          </p:cNvSpPr>
          <p:nvPr/>
        </p:nvSpPr>
        <p:spPr>
          <a:xfrm>
            <a:off x="5868144" y="1129308"/>
            <a:ext cx="802432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T2</a:t>
            </a:r>
            <a:endParaRPr kumimoji="1" lang="zh-CN" altLang="en-US" dirty="0"/>
          </a:p>
        </p:txBody>
      </p:sp>
      <p:sp>
        <p:nvSpPr>
          <p:cNvPr id="11" name="内容占位符 2">
            <a:extLst>
              <a:ext uri="{FF2B5EF4-FFF2-40B4-BE49-F238E27FC236}">
                <a16:creationId xmlns:a16="http://schemas.microsoft.com/office/drawing/2014/main" id="{09821188-793B-4F8A-DBDF-E6FA1ECA59FD}"/>
              </a:ext>
            </a:extLst>
          </p:cNvPr>
          <p:cNvSpPr txBox="1">
            <a:spLocks/>
          </p:cNvSpPr>
          <p:nvPr/>
        </p:nvSpPr>
        <p:spPr>
          <a:xfrm>
            <a:off x="521138" y="1165363"/>
            <a:ext cx="2661775" cy="50405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 fontScale="925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Global  counter (initial 0)</a:t>
            </a:r>
            <a:endParaRPr kumimoji="1" lang="zh-CN" altLang="en-US" dirty="0"/>
          </a:p>
        </p:txBody>
      </p:sp>
      <p:cxnSp>
        <p:nvCxnSpPr>
          <p:cNvPr id="12" name="直线箭头连接符 11">
            <a:extLst>
              <a:ext uri="{FF2B5EF4-FFF2-40B4-BE49-F238E27FC236}">
                <a16:creationId xmlns:a16="http://schemas.microsoft.com/office/drawing/2014/main" id="{96022A05-B9B3-B3F6-2B54-B09507F94D8F}"/>
              </a:ext>
            </a:extLst>
          </p:cNvPr>
          <p:cNvCxnSpPr>
            <a:cxnSpLocks/>
          </p:cNvCxnSpPr>
          <p:nvPr/>
        </p:nvCxnSpPr>
        <p:spPr>
          <a:xfrm>
            <a:off x="1691680" y="1630793"/>
            <a:ext cx="0" cy="3666169"/>
          </a:xfrm>
          <a:prstGeom prst="straightConnector1">
            <a:avLst/>
          </a:prstGeom>
          <a:ln w="254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5E18B3EB-1266-C204-5FFB-2786469A9346}"/>
              </a:ext>
            </a:extLst>
          </p:cNvPr>
          <p:cNvGrpSpPr/>
          <p:nvPr/>
        </p:nvGrpSpPr>
        <p:grpSpPr>
          <a:xfrm>
            <a:off x="8144347" y="1681413"/>
            <a:ext cx="776177" cy="695343"/>
            <a:chOff x="8144350" y="1556829"/>
            <a:chExt cx="776177" cy="695343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6940EBE1-A9AC-C75C-CE98-8051E4240112}"/>
                </a:ext>
              </a:extLst>
            </p:cNvPr>
            <p:cNvSpPr/>
            <p:nvPr/>
          </p:nvSpPr>
          <p:spPr>
            <a:xfrm>
              <a:off x="8144352" y="1556829"/>
              <a:ext cx="77617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A: A</a:t>
              </a:r>
              <a:r>
                <a:rPr kumimoji="1" lang="en-US" altLang="zh-CN" baseline="-25000" dirty="0">
                  <a:latin typeface="Consolas" panose="020B0609020204030204" pitchFamily="49" charset="0"/>
                  <a:cs typeface="Consolas" panose="020B0609020204030204" pitchFamily="49" charset="0"/>
                </a:rPr>
                <a:t>0</a:t>
              </a: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F5A30D93-43B7-E686-2BBB-650B201ED657}"/>
                </a:ext>
              </a:extLst>
            </p:cNvPr>
            <p:cNvSpPr/>
            <p:nvPr/>
          </p:nvSpPr>
          <p:spPr>
            <a:xfrm>
              <a:off x="8144351" y="1882840"/>
              <a:ext cx="77617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B: B</a:t>
              </a:r>
              <a:r>
                <a:rPr kumimoji="1" lang="en-US" altLang="zh-CN" baseline="-25000" dirty="0">
                  <a:latin typeface="Consolas" panose="020B0609020204030204" pitchFamily="49" charset="0"/>
                  <a:cs typeface="Consolas" panose="020B0609020204030204" pitchFamily="49" charset="0"/>
                </a:rPr>
                <a:t>0</a:t>
              </a: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F26BA90D-E48C-BDE8-8F7D-02B66E5505BB}"/>
                </a:ext>
              </a:extLst>
            </p:cNvPr>
            <p:cNvSpPr/>
            <p:nvPr/>
          </p:nvSpPr>
          <p:spPr>
            <a:xfrm>
              <a:off x="8144350" y="1605371"/>
              <a:ext cx="776175" cy="59582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398E1A0C-CA48-DBEE-6927-A49F3282405A}"/>
              </a:ext>
            </a:extLst>
          </p:cNvPr>
          <p:cNvGrpSpPr/>
          <p:nvPr/>
        </p:nvGrpSpPr>
        <p:grpSpPr>
          <a:xfrm>
            <a:off x="7948880" y="2509828"/>
            <a:ext cx="1072731" cy="695343"/>
            <a:chOff x="8144350" y="1556829"/>
            <a:chExt cx="1072731" cy="695343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50BF5D1D-DC38-A0A2-5863-B7D00AAE7134}"/>
                </a:ext>
              </a:extLst>
            </p:cNvPr>
            <p:cNvSpPr/>
            <p:nvPr/>
          </p:nvSpPr>
          <p:spPr>
            <a:xfrm>
              <a:off x="8144352" y="1556829"/>
              <a:ext cx="77617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A: A</a:t>
              </a:r>
              <a:r>
                <a:rPr kumimoji="1" lang="en-US" altLang="zh-CN" baseline="-25000" dirty="0">
                  <a:latin typeface="Consolas" panose="020B0609020204030204" pitchFamily="49" charset="0"/>
                  <a:cs typeface="Consolas" panose="020B0609020204030204" pitchFamily="49" charset="0"/>
                </a:rPr>
                <a:t>0</a:t>
              </a:r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219EDBBC-4616-E939-F670-4CA6D658AA6F}"/>
                </a:ext>
              </a:extLst>
            </p:cNvPr>
            <p:cNvSpPr/>
            <p:nvPr/>
          </p:nvSpPr>
          <p:spPr>
            <a:xfrm>
              <a:off x="8144351" y="1882840"/>
              <a:ext cx="107273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B: </a:t>
              </a:r>
              <a:r>
                <a:rPr kumimoji="1" lang="en-US" altLang="zh-CN" b="1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B</a:t>
              </a:r>
              <a:r>
                <a:rPr kumimoji="1" lang="en-US" altLang="zh-CN" b="1" baseline="-25000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1</a:t>
              </a:r>
              <a:r>
                <a:rPr kumimoji="1" lang="en-US" altLang="zh-CN" baseline="-25000" dirty="0">
                  <a:latin typeface="Consolas" panose="020B0609020204030204" pitchFamily="49" charset="0"/>
                  <a:cs typeface="Consolas" panose="020B0609020204030204" pitchFamily="49" charset="0"/>
                </a:rPr>
                <a:t> 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B</a:t>
              </a:r>
              <a:r>
                <a:rPr kumimoji="1" lang="en-US" altLang="zh-CN" baseline="-25000" dirty="0">
                  <a:latin typeface="Consolas" panose="020B0609020204030204" pitchFamily="49" charset="0"/>
                  <a:cs typeface="Consolas" panose="020B0609020204030204" pitchFamily="49" charset="0"/>
                </a:rPr>
                <a:t>0</a:t>
              </a:r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0BA041CD-4189-F00C-B099-B371248C84FE}"/>
                </a:ext>
              </a:extLst>
            </p:cNvPr>
            <p:cNvSpPr/>
            <p:nvPr/>
          </p:nvSpPr>
          <p:spPr>
            <a:xfrm>
              <a:off x="8144350" y="1605371"/>
              <a:ext cx="1072730" cy="59582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6848D4B7-DBF2-DE7F-898A-0898B97FD40C}"/>
              </a:ext>
            </a:extLst>
          </p:cNvPr>
          <p:cNvGrpSpPr/>
          <p:nvPr/>
        </p:nvGrpSpPr>
        <p:grpSpPr>
          <a:xfrm>
            <a:off x="7942564" y="4122822"/>
            <a:ext cx="1114410" cy="695343"/>
            <a:chOff x="8144350" y="1556829"/>
            <a:chExt cx="1114410" cy="695343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234459A7-2AC0-A640-3B55-057C626138CF}"/>
                </a:ext>
              </a:extLst>
            </p:cNvPr>
            <p:cNvSpPr/>
            <p:nvPr/>
          </p:nvSpPr>
          <p:spPr>
            <a:xfrm>
              <a:off x="8144352" y="1556829"/>
              <a:ext cx="111440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A: </a:t>
              </a:r>
              <a:r>
                <a:rPr kumimoji="1" lang="en-US" altLang="zh-CN" b="1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</a:t>
              </a:r>
              <a:r>
                <a:rPr kumimoji="1" lang="en-US" altLang="zh-CN" b="1" baseline="-25000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1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 A</a:t>
              </a:r>
              <a:r>
                <a:rPr kumimoji="1" lang="en-US" altLang="zh-CN" baseline="-25000" dirty="0">
                  <a:latin typeface="Consolas" panose="020B0609020204030204" pitchFamily="49" charset="0"/>
                  <a:cs typeface="Consolas" panose="020B0609020204030204" pitchFamily="49" charset="0"/>
                </a:rPr>
                <a:t>0</a:t>
              </a:r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F2B6B5FC-3783-D69D-442C-65D759A955C2}"/>
                </a:ext>
              </a:extLst>
            </p:cNvPr>
            <p:cNvSpPr/>
            <p:nvPr/>
          </p:nvSpPr>
          <p:spPr>
            <a:xfrm>
              <a:off x="8144351" y="1882840"/>
              <a:ext cx="107273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B: </a:t>
              </a:r>
              <a:r>
                <a:rPr kumimoji="1" lang="en-US" altLang="zh-CN" b="1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B</a:t>
              </a:r>
              <a:r>
                <a:rPr kumimoji="1" lang="en-US" altLang="zh-CN" b="1" baseline="-25000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1</a:t>
              </a:r>
              <a:r>
                <a:rPr kumimoji="1" lang="en-US" altLang="zh-CN" baseline="-25000" dirty="0">
                  <a:latin typeface="Consolas" panose="020B0609020204030204" pitchFamily="49" charset="0"/>
                  <a:cs typeface="Consolas" panose="020B0609020204030204" pitchFamily="49" charset="0"/>
                </a:rPr>
                <a:t> 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B</a:t>
              </a:r>
              <a:r>
                <a:rPr kumimoji="1" lang="en-US" altLang="zh-CN" baseline="-25000" dirty="0">
                  <a:latin typeface="Consolas" panose="020B0609020204030204" pitchFamily="49" charset="0"/>
                  <a:cs typeface="Consolas" panose="020B0609020204030204" pitchFamily="49" charset="0"/>
                </a:rPr>
                <a:t>0</a:t>
              </a:r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44FA736A-94E4-E171-AFA4-6248480CA99B}"/>
                </a:ext>
              </a:extLst>
            </p:cNvPr>
            <p:cNvSpPr/>
            <p:nvPr/>
          </p:nvSpPr>
          <p:spPr>
            <a:xfrm>
              <a:off x="8144350" y="1605371"/>
              <a:ext cx="1072730" cy="59582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31" name="内容占位符 2">
            <a:extLst>
              <a:ext uri="{FF2B5EF4-FFF2-40B4-BE49-F238E27FC236}">
                <a16:creationId xmlns:a16="http://schemas.microsoft.com/office/drawing/2014/main" id="{F0414B87-2D78-2BBA-E711-340372533B72}"/>
              </a:ext>
            </a:extLst>
          </p:cNvPr>
          <p:cNvSpPr txBox="1">
            <a:spLocks/>
          </p:cNvSpPr>
          <p:nvPr/>
        </p:nvSpPr>
        <p:spPr>
          <a:xfrm>
            <a:off x="5184804" y="1894475"/>
            <a:ext cx="2730051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 err="1"/>
              <a:t>Commit_time</a:t>
            </a:r>
            <a:r>
              <a:rPr kumimoji="1" lang="en-US" altLang="zh-CN" b="0" dirty="0"/>
              <a:t> = FAA(g)</a:t>
            </a:r>
            <a:endParaRPr kumimoji="1" lang="zh-CN" altLang="en-US" b="0" dirty="0"/>
          </a:p>
        </p:txBody>
      </p:sp>
      <p:sp>
        <p:nvSpPr>
          <p:cNvPr id="32" name="内容占位符 2">
            <a:extLst>
              <a:ext uri="{FF2B5EF4-FFF2-40B4-BE49-F238E27FC236}">
                <a16:creationId xmlns:a16="http://schemas.microsoft.com/office/drawing/2014/main" id="{41062302-9C7B-F203-6E9C-ACCC23645F67}"/>
              </a:ext>
            </a:extLst>
          </p:cNvPr>
          <p:cNvSpPr txBox="1">
            <a:spLocks/>
          </p:cNvSpPr>
          <p:nvPr/>
        </p:nvSpPr>
        <p:spPr>
          <a:xfrm>
            <a:off x="1148958" y="1872700"/>
            <a:ext cx="1758274" cy="50405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1</a:t>
            </a:r>
            <a:endParaRPr kumimoji="1" lang="zh-CN" altLang="en-US" dirty="0"/>
          </a:p>
        </p:txBody>
      </p:sp>
      <p:cxnSp>
        <p:nvCxnSpPr>
          <p:cNvPr id="33" name="直线箭头连接符 32">
            <a:extLst>
              <a:ext uri="{FF2B5EF4-FFF2-40B4-BE49-F238E27FC236}">
                <a16:creationId xmlns:a16="http://schemas.microsoft.com/office/drawing/2014/main" id="{BCD55732-7A19-92BF-E545-65FC1B91FAD5}"/>
              </a:ext>
            </a:extLst>
          </p:cNvPr>
          <p:cNvCxnSpPr>
            <a:cxnSpLocks/>
          </p:cNvCxnSpPr>
          <p:nvPr/>
        </p:nvCxnSpPr>
        <p:spPr>
          <a:xfrm flipH="1">
            <a:off x="1824340" y="2099191"/>
            <a:ext cx="3251716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内容占位符 2">
            <a:extLst>
              <a:ext uri="{FF2B5EF4-FFF2-40B4-BE49-F238E27FC236}">
                <a16:creationId xmlns:a16="http://schemas.microsoft.com/office/drawing/2014/main" id="{4A6DFEAB-CE71-FB55-77BC-15B779A3779D}"/>
              </a:ext>
            </a:extLst>
          </p:cNvPr>
          <p:cNvSpPr txBox="1">
            <a:spLocks/>
          </p:cNvSpPr>
          <p:nvPr/>
        </p:nvSpPr>
        <p:spPr>
          <a:xfrm>
            <a:off x="1148958" y="2857720"/>
            <a:ext cx="1758274" cy="504056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2</a:t>
            </a:r>
            <a:endParaRPr kumimoji="1" lang="zh-CN" altLang="en-US" dirty="0"/>
          </a:p>
        </p:txBody>
      </p:sp>
      <p:sp>
        <p:nvSpPr>
          <p:cNvPr id="37" name="内容占位符 2">
            <a:extLst>
              <a:ext uri="{FF2B5EF4-FFF2-40B4-BE49-F238E27FC236}">
                <a16:creationId xmlns:a16="http://schemas.microsoft.com/office/drawing/2014/main" id="{2BE4CDAE-D99A-A4F1-8A90-8A68C11C7245}"/>
              </a:ext>
            </a:extLst>
          </p:cNvPr>
          <p:cNvSpPr txBox="1">
            <a:spLocks/>
          </p:cNvSpPr>
          <p:nvPr/>
        </p:nvSpPr>
        <p:spPr>
          <a:xfrm>
            <a:off x="5507137" y="2257800"/>
            <a:ext cx="1786435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Write(B,  B</a:t>
            </a:r>
            <a:r>
              <a:rPr kumimoji="1" lang="en-US" altLang="zh-CN" b="0" baseline="-25000" dirty="0"/>
              <a:t>1</a:t>
            </a:r>
            <a:r>
              <a:rPr kumimoji="1" lang="en-US" altLang="zh-CN" b="0" dirty="0"/>
              <a:t>)</a:t>
            </a:r>
            <a:endParaRPr kumimoji="1" lang="zh-CN" altLang="en-US" b="0" dirty="0"/>
          </a:p>
        </p:txBody>
      </p:sp>
      <p:cxnSp>
        <p:nvCxnSpPr>
          <p:cNvPr id="39" name="直线箭头连接符 38">
            <a:extLst>
              <a:ext uri="{FF2B5EF4-FFF2-40B4-BE49-F238E27FC236}">
                <a16:creationId xmlns:a16="http://schemas.microsoft.com/office/drawing/2014/main" id="{BF25A04C-6867-5955-2381-91B81403C3B5}"/>
              </a:ext>
            </a:extLst>
          </p:cNvPr>
          <p:cNvCxnSpPr>
            <a:cxnSpLocks/>
          </p:cNvCxnSpPr>
          <p:nvPr/>
        </p:nvCxnSpPr>
        <p:spPr>
          <a:xfrm flipH="1">
            <a:off x="1844799" y="3067889"/>
            <a:ext cx="3251716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内容占位符 2">
            <a:extLst>
              <a:ext uri="{FF2B5EF4-FFF2-40B4-BE49-F238E27FC236}">
                <a16:creationId xmlns:a16="http://schemas.microsoft.com/office/drawing/2014/main" id="{B60980BB-15EC-A81F-B119-2DEBDDEDBC5A}"/>
              </a:ext>
            </a:extLst>
          </p:cNvPr>
          <p:cNvSpPr txBox="1">
            <a:spLocks/>
          </p:cNvSpPr>
          <p:nvPr/>
        </p:nvSpPr>
        <p:spPr>
          <a:xfrm>
            <a:off x="2794175" y="2851135"/>
            <a:ext cx="2730051" cy="50405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 err="1"/>
              <a:t>start_time</a:t>
            </a:r>
            <a:r>
              <a:rPr kumimoji="1" lang="en-US" altLang="zh-CN" b="0" dirty="0"/>
              <a:t> = FAA(g)</a:t>
            </a:r>
            <a:endParaRPr kumimoji="1" lang="zh-CN" altLang="en-US" b="0" dirty="0"/>
          </a:p>
        </p:txBody>
      </p:sp>
      <p:sp>
        <p:nvSpPr>
          <p:cNvPr id="40" name="内容占位符 2">
            <a:extLst>
              <a:ext uri="{FF2B5EF4-FFF2-40B4-BE49-F238E27FC236}">
                <a16:creationId xmlns:a16="http://schemas.microsoft.com/office/drawing/2014/main" id="{290B812D-6839-52D6-C7FE-A27D025D84E6}"/>
              </a:ext>
            </a:extLst>
          </p:cNvPr>
          <p:cNvSpPr txBox="1">
            <a:spLocks/>
          </p:cNvSpPr>
          <p:nvPr/>
        </p:nvSpPr>
        <p:spPr>
          <a:xfrm>
            <a:off x="2963390" y="3202701"/>
            <a:ext cx="1786435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Read(A) = ?</a:t>
            </a:r>
            <a:endParaRPr kumimoji="1" lang="zh-CN" altLang="en-US" b="0" dirty="0"/>
          </a:p>
        </p:txBody>
      </p:sp>
      <p:sp>
        <p:nvSpPr>
          <p:cNvPr id="42" name="内容占位符 2">
            <a:extLst>
              <a:ext uri="{FF2B5EF4-FFF2-40B4-BE49-F238E27FC236}">
                <a16:creationId xmlns:a16="http://schemas.microsoft.com/office/drawing/2014/main" id="{B6C7CC1C-4D95-3AF4-DD4A-D74E5A0AEA9A}"/>
              </a:ext>
            </a:extLst>
          </p:cNvPr>
          <p:cNvSpPr txBox="1">
            <a:spLocks/>
          </p:cNvSpPr>
          <p:nvPr/>
        </p:nvSpPr>
        <p:spPr>
          <a:xfrm>
            <a:off x="5630861" y="4240126"/>
            <a:ext cx="1786435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Write(A,  A</a:t>
            </a:r>
            <a:r>
              <a:rPr kumimoji="1" lang="en-US" altLang="zh-CN" b="0" baseline="-25000" dirty="0"/>
              <a:t>1</a:t>
            </a:r>
            <a:r>
              <a:rPr kumimoji="1" lang="en-US" altLang="zh-CN" b="0" dirty="0"/>
              <a:t>)</a:t>
            </a:r>
            <a:endParaRPr kumimoji="1" lang="zh-CN" altLang="en-US" b="0" dirty="0"/>
          </a:p>
        </p:txBody>
      </p: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E40D918A-6099-F78B-C333-3995BDB823FA}"/>
              </a:ext>
            </a:extLst>
          </p:cNvPr>
          <p:cNvGrpSpPr/>
          <p:nvPr/>
        </p:nvGrpSpPr>
        <p:grpSpPr>
          <a:xfrm>
            <a:off x="7942094" y="3278273"/>
            <a:ext cx="1072731" cy="695343"/>
            <a:chOff x="8144350" y="1556829"/>
            <a:chExt cx="1072731" cy="695343"/>
          </a:xfrm>
        </p:grpSpPr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386B7194-384F-F99E-E900-510BF85FF391}"/>
                </a:ext>
              </a:extLst>
            </p:cNvPr>
            <p:cNvSpPr/>
            <p:nvPr/>
          </p:nvSpPr>
          <p:spPr>
            <a:xfrm>
              <a:off x="8144352" y="1556829"/>
              <a:ext cx="77617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A: A</a:t>
              </a:r>
              <a:r>
                <a:rPr kumimoji="1" lang="en-US" altLang="zh-CN" baseline="-25000" dirty="0">
                  <a:latin typeface="Consolas" panose="020B0609020204030204" pitchFamily="49" charset="0"/>
                  <a:cs typeface="Consolas" panose="020B0609020204030204" pitchFamily="49" charset="0"/>
                </a:rPr>
                <a:t>0</a:t>
              </a:r>
            </a:p>
          </p:txBody>
        </p:sp>
        <p:sp>
          <p:nvSpPr>
            <p:cNvPr id="45" name="矩形 44">
              <a:extLst>
                <a:ext uri="{FF2B5EF4-FFF2-40B4-BE49-F238E27FC236}">
                  <a16:creationId xmlns:a16="http://schemas.microsoft.com/office/drawing/2014/main" id="{56891013-CF68-15E4-2757-CDB91DFBD75A}"/>
                </a:ext>
              </a:extLst>
            </p:cNvPr>
            <p:cNvSpPr/>
            <p:nvPr/>
          </p:nvSpPr>
          <p:spPr>
            <a:xfrm>
              <a:off x="8144351" y="1882840"/>
              <a:ext cx="107273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B: </a:t>
              </a:r>
              <a:r>
                <a:rPr kumimoji="1" lang="en-US" altLang="zh-CN" b="1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B</a:t>
              </a:r>
              <a:r>
                <a:rPr kumimoji="1" lang="en-US" altLang="zh-CN" b="1" baseline="-25000" dirty="0">
                  <a:solidFill>
                    <a:srgbClr val="C0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1</a:t>
              </a:r>
              <a:r>
                <a:rPr kumimoji="1" lang="en-US" altLang="zh-CN" baseline="-25000" dirty="0">
                  <a:latin typeface="Consolas" panose="020B0609020204030204" pitchFamily="49" charset="0"/>
                  <a:cs typeface="Consolas" panose="020B0609020204030204" pitchFamily="49" charset="0"/>
                </a:rPr>
                <a:t> </a:t>
              </a:r>
              <a:r>
                <a:rPr kumimoji="1" lang="en-US" altLang="zh-CN" dirty="0">
                  <a:latin typeface="Consolas" panose="020B0609020204030204" pitchFamily="49" charset="0"/>
                  <a:cs typeface="Consolas" panose="020B0609020204030204" pitchFamily="49" charset="0"/>
                </a:rPr>
                <a:t>B</a:t>
              </a:r>
              <a:r>
                <a:rPr kumimoji="1" lang="en-US" altLang="zh-CN" baseline="-25000" dirty="0">
                  <a:latin typeface="Consolas" panose="020B0609020204030204" pitchFamily="49" charset="0"/>
                  <a:cs typeface="Consolas" panose="020B0609020204030204" pitchFamily="49" charset="0"/>
                </a:rPr>
                <a:t>0</a:t>
              </a:r>
            </a:p>
          </p:txBody>
        </p:sp>
        <p:sp>
          <p:nvSpPr>
            <p:cNvPr id="46" name="矩形 45">
              <a:extLst>
                <a:ext uri="{FF2B5EF4-FFF2-40B4-BE49-F238E27FC236}">
                  <a16:creationId xmlns:a16="http://schemas.microsoft.com/office/drawing/2014/main" id="{7002D46E-0A4D-220D-6ECE-17DC302A860C}"/>
                </a:ext>
              </a:extLst>
            </p:cNvPr>
            <p:cNvSpPr/>
            <p:nvPr/>
          </p:nvSpPr>
          <p:spPr>
            <a:xfrm>
              <a:off x="8144350" y="1605371"/>
              <a:ext cx="1072730" cy="59582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9BA7653-CDD9-76D2-397A-D8A7A565B821}"/>
              </a:ext>
            </a:extLst>
          </p:cNvPr>
          <p:cNvSpPr txBox="1">
            <a:spLocks/>
          </p:cNvSpPr>
          <p:nvPr/>
        </p:nvSpPr>
        <p:spPr>
          <a:xfrm>
            <a:off x="5498547" y="1569430"/>
            <a:ext cx="1786435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>
                <a:highlight>
                  <a:srgbClr val="FFFF00"/>
                </a:highlight>
              </a:rPr>
              <a:t>Lock A, B</a:t>
            </a:r>
            <a:endParaRPr kumimoji="1" lang="zh-CN" altLang="en-US" b="0" dirty="0">
              <a:highlight>
                <a:srgbClr val="FFFF00"/>
              </a:highlight>
            </a:endParaRPr>
          </a:p>
        </p:txBody>
      </p:sp>
      <p:sp>
        <p:nvSpPr>
          <p:cNvPr id="26" name="内容占位符 2">
            <a:extLst>
              <a:ext uri="{FF2B5EF4-FFF2-40B4-BE49-F238E27FC236}">
                <a16:creationId xmlns:a16="http://schemas.microsoft.com/office/drawing/2014/main" id="{A283FE76-9A36-2F9C-0924-2B57A271A2EA}"/>
              </a:ext>
            </a:extLst>
          </p:cNvPr>
          <p:cNvSpPr txBox="1">
            <a:spLocks/>
          </p:cNvSpPr>
          <p:nvPr/>
        </p:nvSpPr>
        <p:spPr>
          <a:xfrm>
            <a:off x="5498546" y="2563244"/>
            <a:ext cx="1786435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>
                <a:highlight>
                  <a:srgbClr val="FFFF00"/>
                </a:highlight>
              </a:rPr>
              <a:t>Unlock B</a:t>
            </a:r>
            <a:endParaRPr kumimoji="1" lang="zh-CN" altLang="en-US" b="0" dirty="0">
              <a:highlight>
                <a:srgbClr val="FFFF00"/>
              </a:highlight>
            </a:endParaRPr>
          </a:p>
        </p:txBody>
      </p:sp>
      <p:sp>
        <p:nvSpPr>
          <p:cNvPr id="27" name="内容占位符 2">
            <a:extLst>
              <a:ext uri="{FF2B5EF4-FFF2-40B4-BE49-F238E27FC236}">
                <a16:creationId xmlns:a16="http://schemas.microsoft.com/office/drawing/2014/main" id="{D644F4FF-70E2-149A-9F40-23F5B29AFCF3}"/>
              </a:ext>
            </a:extLst>
          </p:cNvPr>
          <p:cNvSpPr txBox="1">
            <a:spLocks/>
          </p:cNvSpPr>
          <p:nvPr/>
        </p:nvSpPr>
        <p:spPr>
          <a:xfrm>
            <a:off x="5589181" y="4584828"/>
            <a:ext cx="1786435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>
                <a:highlight>
                  <a:srgbClr val="FFFF00"/>
                </a:highlight>
              </a:rPr>
              <a:t>Unlock A</a:t>
            </a:r>
            <a:endParaRPr kumimoji="1" lang="zh-CN" altLang="en-US" b="0" dirty="0">
              <a:highlight>
                <a:srgbClr val="FFFF00"/>
              </a:highlight>
            </a:endParaRPr>
          </a:p>
        </p:txBody>
      </p:sp>
      <p:sp>
        <p:nvSpPr>
          <p:cNvPr id="28" name="椭圆 27">
            <a:extLst>
              <a:ext uri="{FF2B5EF4-FFF2-40B4-BE49-F238E27FC236}">
                <a16:creationId xmlns:a16="http://schemas.microsoft.com/office/drawing/2014/main" id="{DEED26B4-67C9-8A7F-587D-FF985167FCCE}"/>
              </a:ext>
            </a:extLst>
          </p:cNvPr>
          <p:cNvSpPr/>
          <p:nvPr/>
        </p:nvSpPr>
        <p:spPr>
          <a:xfrm>
            <a:off x="2638354" y="3230228"/>
            <a:ext cx="1954357" cy="428484"/>
          </a:xfrm>
          <a:prstGeom prst="ellipse">
            <a:avLst/>
          </a:prstGeom>
          <a:noFill/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BF0CD3EA-3DD7-D1C7-8F44-E266325E43A1}"/>
              </a:ext>
            </a:extLst>
          </p:cNvPr>
          <p:cNvSpPr txBox="1"/>
          <p:nvPr/>
        </p:nvSpPr>
        <p:spPr>
          <a:xfrm>
            <a:off x="2116745" y="3709618"/>
            <a:ext cx="4153811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Cannot read! Because A is locked!</a:t>
            </a:r>
            <a:endParaRPr lang="zh-CN" altLang="en-US" dirty="0">
              <a:solidFill>
                <a:srgbClr val="C00000"/>
              </a:solidFill>
            </a:endParaRPr>
          </a:p>
        </p:txBody>
      </p:sp>
      <p:sp>
        <p:nvSpPr>
          <p:cNvPr id="30" name="内容占位符 2">
            <a:extLst>
              <a:ext uri="{FF2B5EF4-FFF2-40B4-BE49-F238E27FC236}">
                <a16:creationId xmlns:a16="http://schemas.microsoft.com/office/drawing/2014/main" id="{1AC473D5-0F23-A39F-2B11-8FCD6349307D}"/>
              </a:ext>
            </a:extLst>
          </p:cNvPr>
          <p:cNvSpPr txBox="1">
            <a:spLocks/>
          </p:cNvSpPr>
          <p:nvPr/>
        </p:nvSpPr>
        <p:spPr>
          <a:xfrm>
            <a:off x="2888917" y="4933140"/>
            <a:ext cx="1786435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Read(A) = </a:t>
            </a:r>
            <a:r>
              <a:rPr kumimoji="1" lang="en-US" altLang="zh-CN" dirty="0">
                <a:solidFill>
                  <a:srgbClr val="C00000"/>
                </a:solidFill>
              </a:rPr>
              <a:t>A</a:t>
            </a:r>
            <a:r>
              <a:rPr kumimoji="1" lang="en-US" altLang="zh-CN" baseline="-25000" dirty="0">
                <a:solidFill>
                  <a:srgbClr val="C00000"/>
                </a:solidFill>
              </a:rPr>
              <a:t>1</a:t>
            </a:r>
            <a:endParaRPr kumimoji="1" lang="zh-CN" altLang="en-US" dirty="0">
              <a:solidFill>
                <a:srgbClr val="C00000"/>
              </a:solidFill>
            </a:endParaRPr>
          </a:p>
        </p:txBody>
      </p:sp>
      <p:sp>
        <p:nvSpPr>
          <p:cNvPr id="35" name="内容占位符 2">
            <a:extLst>
              <a:ext uri="{FF2B5EF4-FFF2-40B4-BE49-F238E27FC236}">
                <a16:creationId xmlns:a16="http://schemas.microsoft.com/office/drawing/2014/main" id="{71DDF625-5881-7C3B-5561-38CBDB93EF20}"/>
              </a:ext>
            </a:extLst>
          </p:cNvPr>
          <p:cNvSpPr txBox="1">
            <a:spLocks/>
          </p:cNvSpPr>
          <p:nvPr/>
        </p:nvSpPr>
        <p:spPr>
          <a:xfrm>
            <a:off x="2888916" y="5349205"/>
            <a:ext cx="1786435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Read(B) = </a:t>
            </a:r>
            <a:r>
              <a:rPr kumimoji="1" lang="en-US" altLang="zh-CN" dirty="0">
                <a:solidFill>
                  <a:srgbClr val="C00000"/>
                </a:solidFill>
              </a:rPr>
              <a:t>B</a:t>
            </a:r>
            <a:r>
              <a:rPr kumimoji="1" lang="en-US" altLang="zh-CN" baseline="-25000" dirty="0">
                <a:solidFill>
                  <a:srgbClr val="C00000"/>
                </a:solidFill>
              </a:rPr>
              <a:t>1</a:t>
            </a:r>
            <a:endParaRPr kumimoji="1" lang="zh-CN" altLang="en-US" dirty="0">
              <a:solidFill>
                <a:srgbClr val="C00000"/>
              </a:solidFill>
            </a:endParaRPr>
          </a:p>
        </p:txBody>
      </p:sp>
      <p:sp>
        <p:nvSpPr>
          <p:cNvPr id="36" name="Rectangle 19">
            <a:extLst>
              <a:ext uri="{FF2B5EF4-FFF2-40B4-BE49-F238E27FC236}">
                <a16:creationId xmlns:a16="http://schemas.microsoft.com/office/drawing/2014/main" id="{5112630D-1E1D-9013-826E-7F90F8BAD21F}"/>
              </a:ext>
            </a:extLst>
          </p:cNvPr>
          <p:cNvSpPr/>
          <p:nvPr/>
        </p:nvSpPr>
        <p:spPr>
          <a:xfrm>
            <a:off x="3865354" y="337220"/>
            <a:ext cx="5070000" cy="676139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ＭＳ Ｐゴシック" charset="-128"/>
              </a:rPr>
              <a:t>Question: can we reorder get commit time and locking? </a:t>
            </a:r>
            <a:endParaRPr lang="en-US" altLang="zh-CN" sz="2000" dirty="0">
              <a:solidFill>
                <a:prstClr val="black"/>
              </a:solidFill>
              <a:latin typeface="Eras Medium ITC" pitchFamily="34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47497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C700DAE-063E-E97C-2585-90AA388CD0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40" y="228866"/>
            <a:ext cx="5660088" cy="900442"/>
          </a:xfrm>
        </p:spPr>
        <p:txBody>
          <a:bodyPr/>
          <a:lstStyle/>
          <a:p>
            <a:r>
              <a:rPr kumimoji="1" lang="en-US" altLang="zh-CN" dirty="0"/>
              <a:t>What about writes?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53B5F9E-405E-6AE9-A989-6A2E93EFB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58</a:t>
            </a:fld>
            <a:endParaRPr lang="zh-CN" altLang="en-US" dirty="0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D7DA41BA-8601-C86F-588C-E9661AA5B970}"/>
              </a:ext>
            </a:extLst>
          </p:cNvPr>
          <p:cNvSpPr txBox="1">
            <a:spLocks/>
          </p:cNvSpPr>
          <p:nvPr/>
        </p:nvSpPr>
        <p:spPr>
          <a:xfrm>
            <a:off x="3697560" y="1129308"/>
            <a:ext cx="802432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/>
              <a:t>T1</a:t>
            </a:r>
            <a:endParaRPr kumimoji="1" lang="zh-CN" altLang="en-US" dirty="0"/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4B0392E0-3E2B-53A6-BA84-4861A2E635CA}"/>
              </a:ext>
            </a:extLst>
          </p:cNvPr>
          <p:cNvSpPr txBox="1">
            <a:spLocks/>
          </p:cNvSpPr>
          <p:nvPr/>
        </p:nvSpPr>
        <p:spPr>
          <a:xfrm>
            <a:off x="5868144" y="1129308"/>
            <a:ext cx="802432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T2</a:t>
            </a:r>
            <a:endParaRPr kumimoji="1" lang="zh-CN" alt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9C0B0308-DA6E-2B0E-2B7E-4D50AF9220EA}"/>
              </a:ext>
            </a:extLst>
          </p:cNvPr>
          <p:cNvSpPr/>
          <p:nvPr/>
        </p:nvSpPr>
        <p:spPr>
          <a:xfrm>
            <a:off x="5653630" y="129106"/>
            <a:ext cx="1581155" cy="688343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79DF741A-FE14-9D9E-B298-81D844203C0E}"/>
              </a:ext>
            </a:extLst>
          </p:cNvPr>
          <p:cNvSpPr/>
          <p:nvPr/>
        </p:nvSpPr>
        <p:spPr>
          <a:xfrm>
            <a:off x="5769306" y="171118"/>
            <a:ext cx="14709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T1: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A += 1</a:t>
            </a:r>
          </a:p>
        </p:txBody>
      </p:sp>
      <p:sp>
        <p:nvSpPr>
          <p:cNvPr id="17" name="内容占位符 2">
            <a:extLst>
              <a:ext uri="{FF2B5EF4-FFF2-40B4-BE49-F238E27FC236}">
                <a16:creationId xmlns:a16="http://schemas.microsoft.com/office/drawing/2014/main" id="{BF398D5B-1C16-0E28-F0CB-D32DFECB3B6D}"/>
              </a:ext>
            </a:extLst>
          </p:cNvPr>
          <p:cNvSpPr txBox="1">
            <a:spLocks/>
          </p:cNvSpPr>
          <p:nvPr/>
        </p:nvSpPr>
        <p:spPr>
          <a:xfrm>
            <a:off x="3214596" y="3932470"/>
            <a:ext cx="1501420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Write (A</a:t>
            </a:r>
            <a:r>
              <a:rPr kumimoji="1" lang="en-US" altLang="zh-CN" b="0" baseline="-25000" dirty="0"/>
              <a:t>3, </a:t>
            </a:r>
            <a:r>
              <a:rPr kumimoji="1" lang="en-US" altLang="zh-CN" b="0" dirty="0"/>
              <a:t>1)</a:t>
            </a:r>
            <a:endParaRPr kumimoji="1" lang="zh-CN" altLang="en-US" b="0" dirty="0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D5BD6634-B026-DDAA-1EA9-9BC0194041B4}"/>
              </a:ext>
            </a:extLst>
          </p:cNvPr>
          <p:cNvSpPr/>
          <p:nvPr/>
        </p:nvSpPr>
        <p:spPr>
          <a:xfrm>
            <a:off x="7480660" y="129106"/>
            <a:ext cx="1581155" cy="688343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5683E20C-CD55-F279-9E86-E43BE7A0AD5D}"/>
              </a:ext>
            </a:extLst>
          </p:cNvPr>
          <p:cNvSpPr/>
          <p:nvPr/>
        </p:nvSpPr>
        <p:spPr>
          <a:xfrm>
            <a:off x="7596336" y="171118"/>
            <a:ext cx="14709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T2: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A += 1</a:t>
            </a:r>
          </a:p>
        </p:txBody>
      </p:sp>
      <p:sp>
        <p:nvSpPr>
          <p:cNvPr id="31" name="内容占位符 2">
            <a:extLst>
              <a:ext uri="{FF2B5EF4-FFF2-40B4-BE49-F238E27FC236}">
                <a16:creationId xmlns:a16="http://schemas.microsoft.com/office/drawing/2014/main" id="{8AB8BE68-3A70-BFBC-A400-3BC5B42949EB}"/>
              </a:ext>
            </a:extLst>
          </p:cNvPr>
          <p:cNvSpPr txBox="1">
            <a:spLocks/>
          </p:cNvSpPr>
          <p:nvPr/>
        </p:nvSpPr>
        <p:spPr>
          <a:xfrm>
            <a:off x="521138" y="1165363"/>
            <a:ext cx="2661775" cy="50405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 fontScale="925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Global  counter (initial 0)</a:t>
            </a:r>
            <a:endParaRPr kumimoji="1" lang="zh-CN" altLang="en-US" dirty="0"/>
          </a:p>
        </p:txBody>
      </p:sp>
      <p:sp>
        <p:nvSpPr>
          <p:cNvPr id="32" name="内容占位符 2">
            <a:extLst>
              <a:ext uri="{FF2B5EF4-FFF2-40B4-BE49-F238E27FC236}">
                <a16:creationId xmlns:a16="http://schemas.microsoft.com/office/drawing/2014/main" id="{91EECE36-DB25-6402-912D-8449844FCBBA}"/>
              </a:ext>
            </a:extLst>
          </p:cNvPr>
          <p:cNvSpPr txBox="1">
            <a:spLocks/>
          </p:cNvSpPr>
          <p:nvPr/>
        </p:nvSpPr>
        <p:spPr>
          <a:xfrm>
            <a:off x="3206974" y="1632538"/>
            <a:ext cx="2730051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 err="1"/>
              <a:t>Start_time</a:t>
            </a:r>
            <a:r>
              <a:rPr kumimoji="1" lang="en-US" altLang="zh-CN" b="0" dirty="0"/>
              <a:t> = FAA(g)</a:t>
            </a:r>
            <a:endParaRPr kumimoji="1" lang="zh-CN" altLang="en-US" b="0" dirty="0"/>
          </a:p>
        </p:txBody>
      </p:sp>
      <p:sp>
        <p:nvSpPr>
          <p:cNvPr id="33" name="内容占位符 2">
            <a:extLst>
              <a:ext uri="{FF2B5EF4-FFF2-40B4-BE49-F238E27FC236}">
                <a16:creationId xmlns:a16="http://schemas.microsoft.com/office/drawing/2014/main" id="{61BCACC7-3048-F109-4F37-FA865755DF13}"/>
              </a:ext>
            </a:extLst>
          </p:cNvPr>
          <p:cNvSpPr txBox="1">
            <a:spLocks/>
          </p:cNvSpPr>
          <p:nvPr/>
        </p:nvSpPr>
        <p:spPr>
          <a:xfrm>
            <a:off x="1119074" y="1630793"/>
            <a:ext cx="1758274" cy="50405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1</a:t>
            </a:r>
            <a:endParaRPr kumimoji="1" lang="zh-CN" altLang="en-US" dirty="0"/>
          </a:p>
        </p:txBody>
      </p:sp>
      <p:cxnSp>
        <p:nvCxnSpPr>
          <p:cNvPr id="34" name="直线箭头连接符 33">
            <a:extLst>
              <a:ext uri="{FF2B5EF4-FFF2-40B4-BE49-F238E27FC236}">
                <a16:creationId xmlns:a16="http://schemas.microsoft.com/office/drawing/2014/main" id="{EFB29426-E2CF-6067-DB69-F51F27E1FBB8}"/>
              </a:ext>
            </a:extLst>
          </p:cNvPr>
          <p:cNvCxnSpPr>
            <a:cxnSpLocks/>
          </p:cNvCxnSpPr>
          <p:nvPr/>
        </p:nvCxnSpPr>
        <p:spPr>
          <a:xfrm>
            <a:off x="1691680" y="1630793"/>
            <a:ext cx="0" cy="3666169"/>
          </a:xfrm>
          <a:prstGeom prst="straightConnector1">
            <a:avLst/>
          </a:prstGeom>
          <a:ln w="254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线箭头连接符 34">
            <a:extLst>
              <a:ext uri="{FF2B5EF4-FFF2-40B4-BE49-F238E27FC236}">
                <a16:creationId xmlns:a16="http://schemas.microsoft.com/office/drawing/2014/main" id="{59881184-31B8-2BE2-B79C-29EA6675838A}"/>
              </a:ext>
            </a:extLst>
          </p:cNvPr>
          <p:cNvCxnSpPr/>
          <p:nvPr/>
        </p:nvCxnSpPr>
        <p:spPr>
          <a:xfrm flipH="1">
            <a:off x="1794456" y="1857284"/>
            <a:ext cx="1388457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内容占位符 2">
            <a:extLst>
              <a:ext uri="{FF2B5EF4-FFF2-40B4-BE49-F238E27FC236}">
                <a16:creationId xmlns:a16="http://schemas.microsoft.com/office/drawing/2014/main" id="{1B748266-20D7-F9D8-572A-526CD5511D36}"/>
              </a:ext>
            </a:extLst>
          </p:cNvPr>
          <p:cNvSpPr txBox="1">
            <a:spLocks/>
          </p:cNvSpPr>
          <p:nvPr/>
        </p:nvSpPr>
        <p:spPr>
          <a:xfrm>
            <a:off x="5307766" y="2645881"/>
            <a:ext cx="2730051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 err="1"/>
              <a:t>Start_time</a:t>
            </a:r>
            <a:r>
              <a:rPr kumimoji="1" lang="en-US" altLang="zh-CN" b="0" dirty="0"/>
              <a:t> = FAA(g)</a:t>
            </a:r>
            <a:endParaRPr kumimoji="1" lang="zh-CN" altLang="en-US" b="0" dirty="0"/>
          </a:p>
        </p:txBody>
      </p:sp>
      <p:cxnSp>
        <p:nvCxnSpPr>
          <p:cNvPr id="37" name="直线箭头连接符 36">
            <a:extLst>
              <a:ext uri="{FF2B5EF4-FFF2-40B4-BE49-F238E27FC236}">
                <a16:creationId xmlns:a16="http://schemas.microsoft.com/office/drawing/2014/main" id="{D8DF2BAC-69E2-1186-D151-D961A56B99B4}"/>
              </a:ext>
            </a:extLst>
          </p:cNvPr>
          <p:cNvCxnSpPr>
            <a:cxnSpLocks/>
          </p:cNvCxnSpPr>
          <p:nvPr/>
        </p:nvCxnSpPr>
        <p:spPr>
          <a:xfrm flipH="1">
            <a:off x="1871449" y="2857500"/>
            <a:ext cx="3348623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内容占位符 2">
            <a:extLst>
              <a:ext uri="{FF2B5EF4-FFF2-40B4-BE49-F238E27FC236}">
                <a16:creationId xmlns:a16="http://schemas.microsoft.com/office/drawing/2014/main" id="{6E88F74A-7586-3630-DBE2-8382BCCDE73C}"/>
              </a:ext>
            </a:extLst>
          </p:cNvPr>
          <p:cNvSpPr txBox="1">
            <a:spLocks/>
          </p:cNvSpPr>
          <p:nvPr/>
        </p:nvSpPr>
        <p:spPr>
          <a:xfrm>
            <a:off x="1108399" y="2588939"/>
            <a:ext cx="1758274" cy="504056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2</a:t>
            </a:r>
            <a:endParaRPr kumimoji="1" lang="zh-CN" altLang="en-US" dirty="0"/>
          </a:p>
        </p:txBody>
      </p:sp>
      <p:cxnSp>
        <p:nvCxnSpPr>
          <p:cNvPr id="40" name="直线箭头连接符 39">
            <a:extLst>
              <a:ext uri="{FF2B5EF4-FFF2-40B4-BE49-F238E27FC236}">
                <a16:creationId xmlns:a16="http://schemas.microsoft.com/office/drawing/2014/main" id="{D5DB3BAD-7C9E-9FF0-D229-B382F2DFD718}"/>
              </a:ext>
            </a:extLst>
          </p:cNvPr>
          <p:cNvCxnSpPr/>
          <p:nvPr/>
        </p:nvCxnSpPr>
        <p:spPr>
          <a:xfrm flipH="1">
            <a:off x="1865894" y="3756567"/>
            <a:ext cx="1388457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内容占位符 2">
            <a:extLst>
              <a:ext uri="{FF2B5EF4-FFF2-40B4-BE49-F238E27FC236}">
                <a16:creationId xmlns:a16="http://schemas.microsoft.com/office/drawing/2014/main" id="{8D2BF8F4-1BBB-02C8-E5CA-0510F9E8DB07}"/>
              </a:ext>
            </a:extLst>
          </p:cNvPr>
          <p:cNvSpPr txBox="1">
            <a:spLocks/>
          </p:cNvSpPr>
          <p:nvPr/>
        </p:nvSpPr>
        <p:spPr>
          <a:xfrm>
            <a:off x="2757415" y="3545961"/>
            <a:ext cx="2730051" cy="50405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 err="1"/>
              <a:t>Commit_time</a:t>
            </a:r>
            <a:r>
              <a:rPr kumimoji="1" lang="en-US" altLang="zh-CN" b="0" dirty="0"/>
              <a:t> = FAA(g)</a:t>
            </a:r>
            <a:endParaRPr kumimoji="1" lang="zh-CN" altLang="en-US" b="0" dirty="0"/>
          </a:p>
        </p:txBody>
      </p:sp>
      <p:sp>
        <p:nvSpPr>
          <p:cNvPr id="41" name="内容占位符 2">
            <a:extLst>
              <a:ext uri="{FF2B5EF4-FFF2-40B4-BE49-F238E27FC236}">
                <a16:creationId xmlns:a16="http://schemas.microsoft.com/office/drawing/2014/main" id="{4B5F6F38-4C21-060D-B967-FDA4ADB8A2A5}"/>
              </a:ext>
            </a:extLst>
          </p:cNvPr>
          <p:cNvSpPr txBox="1">
            <a:spLocks/>
          </p:cNvSpPr>
          <p:nvPr/>
        </p:nvSpPr>
        <p:spPr>
          <a:xfrm>
            <a:off x="1108399" y="3545961"/>
            <a:ext cx="548842" cy="504056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3</a:t>
            </a:r>
            <a:endParaRPr kumimoji="1" lang="zh-CN" altLang="en-US" dirty="0"/>
          </a:p>
        </p:txBody>
      </p:sp>
      <p:cxnSp>
        <p:nvCxnSpPr>
          <p:cNvPr id="42" name="直线箭头连接符 41">
            <a:extLst>
              <a:ext uri="{FF2B5EF4-FFF2-40B4-BE49-F238E27FC236}">
                <a16:creationId xmlns:a16="http://schemas.microsoft.com/office/drawing/2014/main" id="{D4D8CB9E-C396-927C-56E1-951828D0E7E2}"/>
              </a:ext>
            </a:extLst>
          </p:cNvPr>
          <p:cNvCxnSpPr>
            <a:cxnSpLocks/>
          </p:cNvCxnSpPr>
          <p:nvPr/>
        </p:nvCxnSpPr>
        <p:spPr>
          <a:xfrm flipH="1">
            <a:off x="1865894" y="4368264"/>
            <a:ext cx="3282170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内容占位符 2">
            <a:extLst>
              <a:ext uri="{FF2B5EF4-FFF2-40B4-BE49-F238E27FC236}">
                <a16:creationId xmlns:a16="http://schemas.microsoft.com/office/drawing/2014/main" id="{BBDC6B80-E90B-F756-50B7-5C8F553C6FD0}"/>
              </a:ext>
            </a:extLst>
          </p:cNvPr>
          <p:cNvSpPr txBox="1">
            <a:spLocks/>
          </p:cNvSpPr>
          <p:nvPr/>
        </p:nvSpPr>
        <p:spPr>
          <a:xfrm>
            <a:off x="5290841" y="4157658"/>
            <a:ext cx="2730051" cy="504056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 err="1"/>
              <a:t>Commit_time</a:t>
            </a:r>
            <a:r>
              <a:rPr kumimoji="1" lang="en-US" altLang="zh-CN" b="0" dirty="0"/>
              <a:t> = FAA(g)</a:t>
            </a:r>
            <a:endParaRPr kumimoji="1" lang="zh-CN" altLang="en-US" b="0" dirty="0"/>
          </a:p>
        </p:txBody>
      </p:sp>
      <p:sp>
        <p:nvSpPr>
          <p:cNvPr id="44" name="内容占位符 2">
            <a:extLst>
              <a:ext uri="{FF2B5EF4-FFF2-40B4-BE49-F238E27FC236}">
                <a16:creationId xmlns:a16="http://schemas.microsoft.com/office/drawing/2014/main" id="{0C48FACE-0D35-C72A-1D38-8C4D6E0FA9A0}"/>
              </a:ext>
            </a:extLst>
          </p:cNvPr>
          <p:cNvSpPr txBox="1">
            <a:spLocks/>
          </p:cNvSpPr>
          <p:nvPr/>
        </p:nvSpPr>
        <p:spPr>
          <a:xfrm>
            <a:off x="1108399" y="4157658"/>
            <a:ext cx="548842" cy="504056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4</a:t>
            </a:r>
            <a:endParaRPr kumimoji="1" lang="zh-CN" altLang="en-US" dirty="0"/>
          </a:p>
        </p:txBody>
      </p:sp>
      <p:sp>
        <p:nvSpPr>
          <p:cNvPr id="46" name="内容占位符 2">
            <a:extLst>
              <a:ext uri="{FF2B5EF4-FFF2-40B4-BE49-F238E27FC236}">
                <a16:creationId xmlns:a16="http://schemas.microsoft.com/office/drawing/2014/main" id="{E628CED5-F78C-C8C1-8167-2274038DC7B8}"/>
              </a:ext>
            </a:extLst>
          </p:cNvPr>
          <p:cNvSpPr txBox="1">
            <a:spLocks/>
          </p:cNvSpPr>
          <p:nvPr/>
        </p:nvSpPr>
        <p:spPr>
          <a:xfrm>
            <a:off x="3282527" y="1970224"/>
            <a:ext cx="2008314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Read(A</a:t>
            </a:r>
            <a:r>
              <a:rPr kumimoji="1" lang="en-US" altLang="zh-CN" b="0" baseline="-25000" dirty="0"/>
              <a:t>0</a:t>
            </a:r>
            <a:r>
              <a:rPr kumimoji="1" lang="en-US" altLang="zh-CN" b="0" dirty="0"/>
              <a:t>) = 0</a:t>
            </a:r>
            <a:endParaRPr kumimoji="1" lang="zh-CN" altLang="en-US" b="0" dirty="0"/>
          </a:p>
        </p:txBody>
      </p:sp>
      <p:sp>
        <p:nvSpPr>
          <p:cNvPr id="48" name="内容占位符 2">
            <a:extLst>
              <a:ext uri="{FF2B5EF4-FFF2-40B4-BE49-F238E27FC236}">
                <a16:creationId xmlns:a16="http://schemas.microsoft.com/office/drawing/2014/main" id="{B4B87EFF-4134-705F-71C3-C71A1FE8892B}"/>
              </a:ext>
            </a:extLst>
          </p:cNvPr>
          <p:cNvSpPr txBox="1">
            <a:spLocks/>
          </p:cNvSpPr>
          <p:nvPr/>
        </p:nvSpPr>
        <p:spPr>
          <a:xfrm>
            <a:off x="5448037" y="2949703"/>
            <a:ext cx="2008314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Read(A</a:t>
            </a:r>
            <a:r>
              <a:rPr kumimoji="1" lang="en-US" altLang="zh-CN" b="0" baseline="-25000" dirty="0"/>
              <a:t>0</a:t>
            </a:r>
            <a:r>
              <a:rPr kumimoji="1" lang="en-US" altLang="zh-CN" b="0" dirty="0"/>
              <a:t>) = 0</a:t>
            </a:r>
            <a:endParaRPr kumimoji="1" lang="zh-CN" altLang="en-US" b="0" dirty="0"/>
          </a:p>
        </p:txBody>
      </p:sp>
      <p:sp>
        <p:nvSpPr>
          <p:cNvPr id="50" name="内容占位符 2">
            <a:extLst>
              <a:ext uri="{FF2B5EF4-FFF2-40B4-BE49-F238E27FC236}">
                <a16:creationId xmlns:a16="http://schemas.microsoft.com/office/drawing/2014/main" id="{77E1A72B-C554-90EC-0AE9-73FC61B094A1}"/>
              </a:ext>
            </a:extLst>
          </p:cNvPr>
          <p:cNvSpPr txBox="1">
            <a:spLocks/>
          </p:cNvSpPr>
          <p:nvPr/>
        </p:nvSpPr>
        <p:spPr>
          <a:xfrm>
            <a:off x="5653630" y="4581716"/>
            <a:ext cx="1501420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 Bold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Write (A</a:t>
            </a:r>
            <a:r>
              <a:rPr kumimoji="1" lang="en-US" altLang="zh-CN" b="0" baseline="-25000" dirty="0"/>
              <a:t>4, </a:t>
            </a:r>
            <a:r>
              <a:rPr kumimoji="1" lang="en-US" altLang="zh-CN" b="0" dirty="0"/>
              <a:t>1)</a:t>
            </a:r>
            <a:endParaRPr kumimoji="1" lang="zh-CN" altLang="en-US" b="0" dirty="0"/>
          </a:p>
        </p:txBody>
      </p:sp>
    </p:spTree>
    <p:extLst>
      <p:ext uri="{BB962C8B-B14F-4D97-AF65-F5344CB8AC3E}">
        <p14:creationId xmlns:p14="http://schemas.microsoft.com/office/powerpoint/2010/main" val="2708670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32" grpId="0"/>
      <p:bldP spid="36" grpId="0"/>
      <p:bldP spid="39" grpId="0" animBg="1"/>
      <p:bldP spid="43" grpId="0" animBg="1"/>
      <p:bldP spid="46" grpId="0"/>
      <p:bldP spid="48" grpId="0"/>
      <p:bldP spid="50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4F8BD9E-7C6F-47DC-3501-0287D059B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MVCC ensures no race for reads, but not writes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37B5364-6775-E983-F6ED-C46DCF11E7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661648" cy="3771636"/>
          </a:xfrm>
        </p:spPr>
        <p:txBody>
          <a:bodyPr/>
          <a:lstStyle/>
          <a:p>
            <a:r>
              <a:rPr kumimoji="1" lang="en-US" altLang="zh-CN" dirty="0"/>
              <a:t>Race conditions of reads are isolated via snapshots </a:t>
            </a:r>
          </a:p>
          <a:p>
            <a:r>
              <a:rPr kumimoji="1" lang="en-US" altLang="zh-CN" dirty="0"/>
              <a:t>But we still needs to rule out race conditions between reads + writes</a:t>
            </a:r>
          </a:p>
          <a:p>
            <a:pPr lvl="1"/>
            <a:r>
              <a:rPr kumimoji="1" lang="en-US" altLang="zh-CN" dirty="0"/>
              <a:t>We do so by validating the writes at the commit time </a:t>
            </a:r>
          </a:p>
          <a:p>
            <a:r>
              <a:rPr kumimoji="1" lang="en-US" altLang="zh-CN" dirty="0"/>
              <a:t>The validation is simple:</a:t>
            </a:r>
          </a:p>
          <a:p>
            <a:pPr lvl="1"/>
            <a:r>
              <a:rPr kumimoji="1" lang="en-US" altLang="zh-CN" dirty="0"/>
              <a:t>During commit time, check whether another TX has installed a new snapshot after the committing TX’s start time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54A4FA9-5854-D1B7-7F61-D52B67C4F6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59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1630144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51D4921-1C7C-8140-880C-4C0C76BFB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Put it together, MVCC so far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6229EA5-A1B5-814F-AD94-641E66B4F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60</a:t>
            </a:fld>
            <a:endParaRPr lang="zh-CN" altLang="en-US"/>
          </a:p>
        </p:txBody>
      </p:sp>
      <p:cxnSp>
        <p:nvCxnSpPr>
          <p:cNvPr id="5" name="Straight Connector 36">
            <a:extLst>
              <a:ext uri="{FF2B5EF4-FFF2-40B4-BE49-F238E27FC236}">
                <a16:creationId xmlns:a16="http://schemas.microsoft.com/office/drawing/2014/main" id="{282478C2-5F96-F840-B53E-F7BCE16BAF65}"/>
              </a:ext>
            </a:extLst>
          </p:cNvPr>
          <p:cNvCxnSpPr>
            <a:stCxn id="12" idx="3"/>
            <a:endCxn id="9" idx="1"/>
          </p:cNvCxnSpPr>
          <p:nvPr/>
        </p:nvCxnSpPr>
        <p:spPr>
          <a:xfrm>
            <a:off x="2595000" y="3266849"/>
            <a:ext cx="3430000" cy="0"/>
          </a:xfrm>
          <a:prstGeom prst="line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15">
            <a:extLst>
              <a:ext uri="{FF2B5EF4-FFF2-40B4-BE49-F238E27FC236}">
                <a16:creationId xmlns:a16="http://schemas.microsoft.com/office/drawing/2014/main" id="{9C0CD16A-71FD-474A-BF57-3CB0CDC2C784}"/>
              </a:ext>
            </a:extLst>
          </p:cNvPr>
          <p:cNvSpPr/>
          <p:nvPr/>
        </p:nvSpPr>
        <p:spPr>
          <a:xfrm>
            <a:off x="2857500" y="3131849"/>
            <a:ext cx="99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READ(X)</a:t>
            </a:r>
            <a:endParaRPr lang="zh-CN" altLang="en-US" sz="1667" dirty="0">
              <a:latin typeface="Eras Medium ITC" pitchFamily="34" charset="0"/>
              <a:cs typeface="Verdana" pitchFamily="34" charset="0"/>
            </a:endParaRPr>
          </a:p>
        </p:txBody>
      </p:sp>
      <p:cxnSp>
        <p:nvCxnSpPr>
          <p:cNvPr id="7" name="Straight Connector 19">
            <a:extLst>
              <a:ext uri="{FF2B5EF4-FFF2-40B4-BE49-F238E27FC236}">
                <a16:creationId xmlns:a16="http://schemas.microsoft.com/office/drawing/2014/main" id="{D481E6F4-F17F-254B-BAD2-341F28FE192F}"/>
              </a:ext>
            </a:extLst>
          </p:cNvPr>
          <p:cNvCxnSpPr/>
          <p:nvPr/>
        </p:nvCxnSpPr>
        <p:spPr>
          <a:xfrm>
            <a:off x="1460500" y="3496208"/>
            <a:ext cx="6300000" cy="0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20">
            <a:extLst>
              <a:ext uri="{FF2B5EF4-FFF2-40B4-BE49-F238E27FC236}">
                <a16:creationId xmlns:a16="http://schemas.microsoft.com/office/drawing/2014/main" id="{00B7DC87-749C-B440-A078-A3A921211EDA}"/>
              </a:ext>
            </a:extLst>
          </p:cNvPr>
          <p:cNvSpPr/>
          <p:nvPr/>
        </p:nvSpPr>
        <p:spPr>
          <a:xfrm>
            <a:off x="7172419" y="3133861"/>
            <a:ext cx="59663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Time</a:t>
            </a:r>
            <a:endParaRPr lang="zh-CN" altLang="en-US" sz="15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</a:endParaRPr>
          </a:p>
        </p:txBody>
      </p:sp>
      <p:sp>
        <p:nvSpPr>
          <p:cNvPr id="9" name="Rectangle 21">
            <a:extLst>
              <a:ext uri="{FF2B5EF4-FFF2-40B4-BE49-F238E27FC236}">
                <a16:creationId xmlns:a16="http://schemas.microsoft.com/office/drawing/2014/main" id="{9F4BB4EE-1C63-6B4F-8156-88677AF3A84C}"/>
              </a:ext>
            </a:extLst>
          </p:cNvPr>
          <p:cNvSpPr/>
          <p:nvPr/>
        </p:nvSpPr>
        <p:spPr>
          <a:xfrm>
            <a:off x="6025000" y="3131849"/>
            <a:ext cx="96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COMMIT</a:t>
            </a:r>
            <a:endParaRPr lang="zh-CN" altLang="en-US" sz="1667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10" name="Rectangle 22">
            <a:extLst>
              <a:ext uri="{FF2B5EF4-FFF2-40B4-BE49-F238E27FC236}">
                <a16:creationId xmlns:a16="http://schemas.microsoft.com/office/drawing/2014/main" id="{22D43D36-47D1-9A44-A2A0-8D35C6968D0F}"/>
              </a:ext>
            </a:extLst>
          </p:cNvPr>
          <p:cNvSpPr/>
          <p:nvPr/>
        </p:nvSpPr>
        <p:spPr>
          <a:xfrm>
            <a:off x="4822000" y="3131849"/>
            <a:ext cx="102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WRITE(X)</a:t>
            </a:r>
            <a:endParaRPr lang="zh-CN" altLang="en-US" sz="1667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11" name="Rectangle 34">
            <a:extLst>
              <a:ext uri="{FF2B5EF4-FFF2-40B4-BE49-F238E27FC236}">
                <a16:creationId xmlns:a16="http://schemas.microsoft.com/office/drawing/2014/main" id="{2E009950-C491-964C-B6B8-FDD6B1C627E2}"/>
              </a:ext>
            </a:extLst>
          </p:cNvPr>
          <p:cNvSpPr/>
          <p:nvPr/>
        </p:nvSpPr>
        <p:spPr>
          <a:xfrm>
            <a:off x="1541500" y="3082861"/>
            <a:ext cx="30000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T</a:t>
            </a:r>
            <a:endParaRPr lang="zh-CN" altLang="en-US" sz="15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Rectangle 37">
            <a:extLst>
              <a:ext uri="{FF2B5EF4-FFF2-40B4-BE49-F238E27FC236}">
                <a16:creationId xmlns:a16="http://schemas.microsoft.com/office/drawing/2014/main" id="{79AD319C-44B7-3843-9AEC-E1E8D0B4712A}"/>
              </a:ext>
            </a:extLst>
          </p:cNvPr>
          <p:cNvSpPr/>
          <p:nvPr/>
        </p:nvSpPr>
        <p:spPr>
          <a:xfrm>
            <a:off x="1905000" y="3131849"/>
            <a:ext cx="69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START</a:t>
            </a:r>
            <a:endParaRPr lang="zh-CN" altLang="en-US" sz="1667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13" name="Text Box 16">
            <a:extLst>
              <a:ext uri="{FF2B5EF4-FFF2-40B4-BE49-F238E27FC236}">
                <a16:creationId xmlns:a16="http://schemas.microsoft.com/office/drawing/2014/main" id="{39DE0716-E50C-964B-AA5C-E3C66B18D9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2501" y="1886222"/>
            <a:ext cx="2476499" cy="522251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>
            <a:defPPr>
              <a:defRPr lang="en-US"/>
            </a:defPPr>
            <a:lvl1pPr>
              <a:defRPr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defRPr>
            </a:lvl1pPr>
          </a:lstStyle>
          <a:p>
            <a:pPr marL="144193" indent="-144193"/>
            <a:r>
              <a:rPr lang="en-US" altLang="zh-CN" sz="1500" b="1" i="0" dirty="0">
                <a:latin typeface="Eras Medium ITC" pitchFamily="34" charset="0"/>
              </a:rPr>
              <a:t>T</a:t>
            </a:r>
            <a:r>
              <a:rPr lang="en-US" altLang="zh-CN" sz="1500" i="0" dirty="0">
                <a:effectLst/>
                <a:latin typeface="Eras Medium ITC" pitchFamily="34" charset="0"/>
              </a:rPr>
              <a:t> is assigned a start timestamp </a:t>
            </a:r>
            <a:r>
              <a:rPr lang="en-US" altLang="zh-CN" sz="1500" i="0" dirty="0" err="1">
                <a:solidFill>
                  <a:srgbClr val="FF0066"/>
                </a:solidFill>
                <a:effectLst/>
                <a:latin typeface="Eras Medium ITC" pitchFamily="34" charset="0"/>
              </a:rPr>
              <a:t>T.sts</a:t>
            </a:r>
            <a:endParaRPr lang="en-US" altLang="zh-CN" sz="1500" i="0" dirty="0">
              <a:solidFill>
                <a:srgbClr val="FF0066"/>
              </a:solidFill>
              <a:effectLst/>
              <a:latin typeface="Eras Medium ITC" pitchFamily="34" charset="0"/>
            </a:endParaRPr>
          </a:p>
        </p:txBody>
      </p:sp>
      <p:sp>
        <p:nvSpPr>
          <p:cNvPr id="14" name="Right Triangle 39">
            <a:extLst>
              <a:ext uri="{FF2B5EF4-FFF2-40B4-BE49-F238E27FC236}">
                <a16:creationId xmlns:a16="http://schemas.microsoft.com/office/drawing/2014/main" id="{C39B2AAF-4AE0-7F46-96B8-3537A9285714}"/>
              </a:ext>
            </a:extLst>
          </p:cNvPr>
          <p:cNvSpPr/>
          <p:nvPr/>
        </p:nvSpPr>
        <p:spPr>
          <a:xfrm rot="10800000">
            <a:off x="3158999" y="1886222"/>
            <a:ext cx="270000" cy="270000"/>
          </a:xfrm>
          <a:prstGeom prst="rtTriangl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endParaRPr lang="zh-CN" altLang="en-US" sz="1667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5" name="Freeform 6">
            <a:extLst>
              <a:ext uri="{FF2B5EF4-FFF2-40B4-BE49-F238E27FC236}">
                <a16:creationId xmlns:a16="http://schemas.microsoft.com/office/drawing/2014/main" id="{AD0CE2E9-A9FF-CE4D-967E-DD56733E0C13}"/>
              </a:ext>
            </a:extLst>
          </p:cNvPr>
          <p:cNvSpPr/>
          <p:nvPr/>
        </p:nvSpPr>
        <p:spPr>
          <a:xfrm>
            <a:off x="1589690" y="2560636"/>
            <a:ext cx="433552" cy="551793"/>
          </a:xfrm>
          <a:custGeom>
            <a:avLst/>
            <a:gdLst>
              <a:gd name="connsiteX0" fmla="*/ 520262 w 520262"/>
              <a:gd name="connsiteY0" fmla="*/ 662151 h 662151"/>
              <a:gd name="connsiteX1" fmla="*/ 47296 w 520262"/>
              <a:gd name="connsiteY1" fmla="*/ 520262 h 662151"/>
              <a:gd name="connsiteX2" fmla="*/ 204951 w 520262"/>
              <a:gd name="connsiteY2" fmla="*/ 315310 h 662151"/>
              <a:gd name="connsiteX3" fmla="*/ 0 w 520262"/>
              <a:gd name="connsiteY3" fmla="*/ 0 h 662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0262" h="662151">
                <a:moveTo>
                  <a:pt x="520262" y="662151"/>
                </a:moveTo>
                <a:cubicBezTo>
                  <a:pt x="310055" y="620110"/>
                  <a:pt x="99848" y="578069"/>
                  <a:pt x="47296" y="520262"/>
                </a:cubicBezTo>
                <a:cubicBezTo>
                  <a:pt x="-5256" y="462455"/>
                  <a:pt x="212834" y="402020"/>
                  <a:pt x="204951" y="315310"/>
                </a:cubicBezTo>
                <a:cubicBezTo>
                  <a:pt x="197068" y="228600"/>
                  <a:pt x="98534" y="114300"/>
                  <a:pt x="0" y="0"/>
                </a:cubicBezTo>
              </a:path>
            </a:pathLst>
          </a:cu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16" name="Text Box 16">
            <a:extLst>
              <a:ext uri="{FF2B5EF4-FFF2-40B4-BE49-F238E27FC236}">
                <a16:creationId xmlns:a16="http://schemas.microsoft.com/office/drawing/2014/main" id="{D3EF3B01-A805-224A-8166-C55475AE67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3886806"/>
            <a:ext cx="4127500" cy="522251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>
            <a:defPPr>
              <a:defRPr lang="en-US"/>
            </a:defPPr>
            <a:lvl1pPr>
              <a:defRPr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defRPr>
            </a:lvl1pPr>
          </a:lstStyle>
          <a:p>
            <a:pPr marL="144193" indent="-144193"/>
            <a:r>
              <a:rPr lang="en-US" altLang="zh-CN" sz="1500" b="1" i="0" dirty="0">
                <a:latin typeface="Eras Medium ITC" pitchFamily="34" charset="0"/>
              </a:rPr>
              <a:t>T</a:t>
            </a:r>
            <a:r>
              <a:rPr lang="en-US" altLang="zh-CN" sz="1500" i="0" dirty="0">
                <a:effectLst/>
                <a:latin typeface="Eras Medium ITC" pitchFamily="34" charset="0"/>
              </a:rPr>
              <a:t> reads the </a:t>
            </a:r>
            <a:r>
              <a:rPr lang="en-US" altLang="zh-CN" sz="1500" i="0" dirty="0">
                <a:latin typeface="Eras Medium ITC" pitchFamily="34" charset="0"/>
              </a:rPr>
              <a:t>biggest</a:t>
            </a:r>
            <a:r>
              <a:rPr lang="en-US" altLang="zh-CN" sz="1500" i="0" dirty="0">
                <a:effectLst/>
                <a:latin typeface="Eras Medium ITC" pitchFamily="34" charset="0"/>
              </a:rPr>
              <a:t> version of </a:t>
            </a:r>
            <a:r>
              <a:rPr lang="en-US" altLang="zh-CN" sz="1500" i="0" dirty="0">
                <a:solidFill>
                  <a:srgbClr val="0033CC"/>
                </a:solidFill>
                <a:effectLst/>
                <a:latin typeface="Eras Medium ITC" pitchFamily="34" charset="0"/>
              </a:rPr>
              <a:t>X(</a:t>
            </a:r>
            <a:r>
              <a:rPr lang="en-US" altLang="zh-CN" sz="1500" i="0" dirty="0" err="1">
                <a:solidFill>
                  <a:srgbClr val="0033CC"/>
                </a:solidFill>
                <a:effectLst/>
                <a:latin typeface="Eras Medium ITC" pitchFamily="34" charset="0"/>
              </a:rPr>
              <a:t>i</a:t>
            </a:r>
            <a:r>
              <a:rPr lang="en-US" altLang="zh-CN" sz="1500" i="0" dirty="0">
                <a:solidFill>
                  <a:srgbClr val="0033CC"/>
                </a:solidFill>
                <a:effectLst/>
                <a:latin typeface="Eras Medium ITC" pitchFamily="34" charset="0"/>
              </a:rPr>
              <a:t>)</a:t>
            </a:r>
            <a:r>
              <a:rPr lang="en-US" altLang="zh-CN" sz="1500" i="0" dirty="0">
                <a:effectLst/>
                <a:latin typeface="Eras Medium ITC" pitchFamily="34" charset="0"/>
              </a:rPr>
              <a:t>, such that </a:t>
            </a:r>
            <a:r>
              <a:rPr lang="en-US" altLang="zh-CN" sz="1500" i="0" dirty="0">
                <a:solidFill>
                  <a:srgbClr val="0033CC"/>
                </a:solidFill>
                <a:effectLst/>
                <a:latin typeface="Eras Medium ITC" pitchFamily="34" charset="0"/>
              </a:rPr>
              <a:t>X(</a:t>
            </a:r>
            <a:r>
              <a:rPr lang="en-US" altLang="zh-CN" sz="1500" i="0" dirty="0" err="1">
                <a:solidFill>
                  <a:srgbClr val="0033CC"/>
                </a:solidFill>
                <a:effectLst/>
                <a:latin typeface="Eras Medium ITC" pitchFamily="34" charset="0"/>
              </a:rPr>
              <a:t>i</a:t>
            </a:r>
            <a:r>
              <a:rPr lang="en-US" altLang="zh-CN" sz="1500" i="0" dirty="0">
                <a:solidFill>
                  <a:srgbClr val="0033CC"/>
                </a:solidFill>
                <a:effectLst/>
                <a:latin typeface="Eras Medium ITC" pitchFamily="34" charset="0"/>
              </a:rPr>
              <a:t>).</a:t>
            </a:r>
            <a:r>
              <a:rPr lang="en-US" altLang="zh-CN" sz="1500" i="0" dirty="0" err="1">
                <a:solidFill>
                  <a:srgbClr val="0033CC"/>
                </a:solidFill>
                <a:effectLst/>
                <a:latin typeface="Eras Medium ITC" pitchFamily="34" charset="0"/>
              </a:rPr>
              <a:t>cts</a:t>
            </a:r>
            <a:r>
              <a:rPr lang="en-US" altLang="zh-CN" sz="1500" i="0" dirty="0">
                <a:solidFill>
                  <a:srgbClr val="0033CC"/>
                </a:solidFill>
                <a:effectLst/>
                <a:latin typeface="Eras Medium ITC" pitchFamily="34" charset="0"/>
              </a:rPr>
              <a:t> </a:t>
            </a:r>
            <a:r>
              <a:rPr lang="en-US" altLang="zh-CN" sz="1500" i="0" dirty="0">
                <a:effectLst/>
                <a:latin typeface="Eras Medium ITC" pitchFamily="34" charset="0"/>
              </a:rPr>
              <a:t>&lt;= </a:t>
            </a:r>
            <a:r>
              <a:rPr lang="en-US" altLang="zh-CN" sz="1500" i="0" dirty="0" err="1">
                <a:solidFill>
                  <a:srgbClr val="FF0066"/>
                </a:solidFill>
                <a:effectLst/>
                <a:latin typeface="Eras Medium ITC" pitchFamily="34" charset="0"/>
              </a:rPr>
              <a:t>T.sts</a:t>
            </a:r>
            <a:endParaRPr lang="en-US" altLang="zh-CN" sz="1500" i="0" dirty="0">
              <a:solidFill>
                <a:srgbClr val="FF0066"/>
              </a:solidFill>
              <a:effectLst/>
              <a:latin typeface="Eras Medium ITC" pitchFamily="34" charset="0"/>
            </a:endParaRPr>
          </a:p>
        </p:txBody>
      </p:sp>
      <p:sp>
        <p:nvSpPr>
          <p:cNvPr id="17" name="Right Triangle 41">
            <a:extLst>
              <a:ext uri="{FF2B5EF4-FFF2-40B4-BE49-F238E27FC236}">
                <a16:creationId xmlns:a16="http://schemas.microsoft.com/office/drawing/2014/main" id="{D1413DA6-7443-B74E-8807-14E410230149}"/>
              </a:ext>
            </a:extLst>
          </p:cNvPr>
          <p:cNvSpPr/>
          <p:nvPr/>
        </p:nvSpPr>
        <p:spPr>
          <a:xfrm rot="10800000">
            <a:off x="4957112" y="3886806"/>
            <a:ext cx="313387" cy="270000"/>
          </a:xfrm>
          <a:prstGeom prst="rtTriangl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endParaRPr lang="zh-CN" altLang="en-US" sz="1667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8" name="Text Box 16">
            <a:extLst>
              <a:ext uri="{FF2B5EF4-FFF2-40B4-BE49-F238E27FC236}">
                <a16:creationId xmlns:a16="http://schemas.microsoft.com/office/drawing/2014/main" id="{EAED3743-B190-2541-BA6F-9496D6766E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92501" y="4721361"/>
            <a:ext cx="4008499" cy="522251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>
            <a:defPPr>
              <a:defRPr lang="en-US"/>
            </a:defPPr>
            <a:lvl1pPr>
              <a:defRPr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defRPr>
            </a:lvl1pPr>
          </a:lstStyle>
          <a:p>
            <a:pPr marL="144193" indent="-144193"/>
            <a:r>
              <a:rPr lang="en-US" altLang="zh-CN" sz="1500" b="1" i="0" dirty="0">
                <a:latin typeface="Eras Medium ITC" pitchFamily="34" charset="0"/>
              </a:rPr>
              <a:t>T</a:t>
            </a:r>
            <a:r>
              <a:rPr lang="en-US" altLang="zh-CN" sz="1500" i="0" dirty="0">
                <a:effectLst/>
                <a:latin typeface="Eras Medium ITC" pitchFamily="34" charset="0"/>
              </a:rPr>
              <a:t> buffers writes to </a:t>
            </a:r>
            <a:r>
              <a:rPr lang="en-US" altLang="zh-CN" sz="1500" i="0" dirty="0">
                <a:solidFill>
                  <a:srgbClr val="0033CC"/>
                </a:solidFill>
                <a:effectLst/>
                <a:latin typeface="Eras Medium ITC" pitchFamily="34" charset="0"/>
              </a:rPr>
              <a:t>X</a:t>
            </a:r>
            <a:r>
              <a:rPr lang="en-US" altLang="zh-CN" sz="1500" i="0" dirty="0">
                <a:effectLst/>
                <a:latin typeface="Eras Medium ITC" pitchFamily="34" charset="0"/>
              </a:rPr>
              <a:t> and adds </a:t>
            </a:r>
            <a:r>
              <a:rPr lang="en-US" altLang="zh-CN" sz="1500" i="0" dirty="0">
                <a:solidFill>
                  <a:srgbClr val="0033CC"/>
                </a:solidFill>
                <a:effectLst/>
                <a:latin typeface="Eras Medium ITC" pitchFamily="34" charset="0"/>
              </a:rPr>
              <a:t>X</a:t>
            </a:r>
            <a:r>
              <a:rPr lang="en-US" altLang="zh-CN" sz="1500" i="0" dirty="0">
                <a:effectLst/>
                <a:latin typeface="Eras Medium ITC" pitchFamily="34" charset="0"/>
              </a:rPr>
              <a:t> to its write-set, </a:t>
            </a:r>
            <a:r>
              <a:rPr lang="en-US" altLang="zh-CN" sz="1500" i="0" dirty="0" err="1">
                <a:solidFill>
                  <a:srgbClr val="FF0066"/>
                </a:solidFill>
                <a:effectLst/>
                <a:latin typeface="Eras Medium ITC" pitchFamily="34" charset="0"/>
              </a:rPr>
              <a:t>T.wset</a:t>
            </a:r>
            <a:r>
              <a:rPr lang="en-US" altLang="zh-CN" sz="1500" i="0" dirty="0">
                <a:solidFill>
                  <a:srgbClr val="FF0066"/>
                </a:solidFill>
                <a:effectLst/>
                <a:latin typeface="Eras Medium ITC" pitchFamily="34" charset="0"/>
              </a:rPr>
              <a:t> </a:t>
            </a:r>
            <a:r>
              <a:rPr lang="en-US" altLang="zh-CN" sz="1500" i="0" dirty="0">
                <a:effectLst/>
                <a:latin typeface="Eras Medium ITC" pitchFamily="34" charset="0"/>
              </a:rPr>
              <a:t>+= {</a:t>
            </a:r>
            <a:r>
              <a:rPr lang="en-US" altLang="zh-CN" sz="1500" i="0" dirty="0">
                <a:solidFill>
                  <a:srgbClr val="0033CC"/>
                </a:solidFill>
                <a:effectLst/>
                <a:latin typeface="Eras Medium ITC" pitchFamily="34" charset="0"/>
              </a:rPr>
              <a:t>X</a:t>
            </a:r>
            <a:r>
              <a:rPr lang="en-US" altLang="zh-CN" sz="1500" i="0" dirty="0">
                <a:effectLst/>
                <a:latin typeface="Eras Medium ITC" pitchFamily="34" charset="0"/>
              </a:rPr>
              <a:t>}</a:t>
            </a:r>
          </a:p>
        </p:txBody>
      </p:sp>
      <p:sp>
        <p:nvSpPr>
          <p:cNvPr id="19" name="Right Triangle 43">
            <a:extLst>
              <a:ext uri="{FF2B5EF4-FFF2-40B4-BE49-F238E27FC236}">
                <a16:creationId xmlns:a16="http://schemas.microsoft.com/office/drawing/2014/main" id="{BEF7861E-7FB4-AB4F-8962-AF58D562C537}"/>
              </a:ext>
            </a:extLst>
          </p:cNvPr>
          <p:cNvSpPr/>
          <p:nvPr/>
        </p:nvSpPr>
        <p:spPr>
          <a:xfrm rot="10800000">
            <a:off x="7687612" y="4721361"/>
            <a:ext cx="313387" cy="270000"/>
          </a:xfrm>
          <a:prstGeom prst="rtTriangl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endParaRPr lang="zh-CN" altLang="en-US" sz="1667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0" name="Text Box 16">
            <a:extLst>
              <a:ext uri="{FF2B5EF4-FFF2-40B4-BE49-F238E27FC236}">
                <a16:creationId xmlns:a16="http://schemas.microsoft.com/office/drawing/2014/main" id="{18A06E75-7A15-6544-B3F0-B51343ACF4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19500" y="1143000"/>
            <a:ext cx="4585145" cy="983916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>
            <a:defPPr>
              <a:defRPr lang="en-US"/>
            </a:defPPr>
            <a:lvl1pPr>
              <a:defRPr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defRPr>
            </a:lvl1pPr>
          </a:lstStyle>
          <a:p>
            <a:pPr marL="144193" indent="-144193"/>
            <a:r>
              <a:rPr lang="en-US" altLang="zh-CN" sz="1500" b="1" i="0" dirty="0">
                <a:latin typeface="Eras Medium ITC" pitchFamily="34" charset="0"/>
              </a:rPr>
              <a:t>T</a:t>
            </a:r>
            <a:r>
              <a:rPr lang="en-US" altLang="zh-CN" sz="1500" i="0" dirty="0">
                <a:effectLst/>
                <a:latin typeface="Eras Medium ITC" pitchFamily="34" charset="0"/>
              </a:rPr>
              <a:t> is assigned a commit timestamp </a:t>
            </a:r>
            <a:r>
              <a:rPr lang="en-US" altLang="zh-CN" sz="1500" i="0" dirty="0" err="1">
                <a:solidFill>
                  <a:srgbClr val="FF0066"/>
                </a:solidFill>
                <a:effectLst/>
                <a:latin typeface="Eras Medium ITC" pitchFamily="34" charset="0"/>
              </a:rPr>
              <a:t>T.cts</a:t>
            </a:r>
            <a:endParaRPr lang="en-US" altLang="zh-CN" sz="1500" i="0" dirty="0">
              <a:solidFill>
                <a:srgbClr val="FF0066"/>
              </a:solidFill>
              <a:effectLst/>
              <a:latin typeface="Eras Medium ITC" pitchFamily="34" charset="0"/>
            </a:endParaRPr>
          </a:p>
          <a:p>
            <a:pPr marL="144193" indent="-144193"/>
            <a:r>
              <a:rPr lang="en-US" altLang="zh-CN" sz="1500" i="0" dirty="0">
                <a:effectLst/>
                <a:latin typeface="Eras Medium ITC" pitchFamily="34" charset="0"/>
              </a:rPr>
              <a:t>System checks all data within </a:t>
            </a:r>
            <a:r>
              <a:rPr lang="en-US" altLang="zh-CN" sz="1500" i="0" dirty="0" err="1">
                <a:solidFill>
                  <a:srgbClr val="FF0066"/>
                </a:solidFill>
                <a:effectLst/>
                <a:latin typeface="Eras Medium ITC" pitchFamily="34" charset="0"/>
              </a:rPr>
              <a:t>T.wset</a:t>
            </a:r>
            <a:r>
              <a:rPr lang="en-US" altLang="zh-CN" sz="1500" i="0" dirty="0">
                <a:effectLst/>
                <a:latin typeface="Eras Medium ITC" pitchFamily="34" charset="0"/>
              </a:rPr>
              <a:t>, </a:t>
            </a:r>
            <a:br>
              <a:rPr lang="en-US" altLang="zh-CN" sz="1500" i="0" dirty="0">
                <a:effectLst/>
                <a:latin typeface="Eras Medium ITC" pitchFamily="34" charset="0"/>
              </a:rPr>
            </a:br>
            <a:r>
              <a:rPr lang="en-US" altLang="zh-CN" sz="1500" i="0" dirty="0">
                <a:effectLst/>
                <a:latin typeface="Eras Medium ITC" pitchFamily="34" charset="0"/>
              </a:rPr>
              <a:t>if </a:t>
            </a:r>
            <a:r>
              <a:rPr lang="en-US" altLang="zh-CN" sz="1500" i="0" dirty="0" err="1">
                <a:solidFill>
                  <a:srgbClr val="FF0066"/>
                </a:solidFill>
                <a:effectLst/>
                <a:latin typeface="Eras Medium ITC" pitchFamily="34" charset="0"/>
              </a:rPr>
              <a:t>T.sts</a:t>
            </a:r>
            <a:r>
              <a:rPr lang="en-US" altLang="zh-CN" sz="1500" i="0" dirty="0">
                <a:effectLst/>
                <a:latin typeface="Eras Medium ITC" pitchFamily="34" charset="0"/>
              </a:rPr>
              <a:t> &lt; </a:t>
            </a:r>
            <a:r>
              <a:rPr lang="en-US" altLang="zh-CN" sz="1500" i="0" dirty="0" err="1">
                <a:solidFill>
                  <a:srgbClr val="0033CC"/>
                </a:solidFill>
                <a:effectLst/>
                <a:latin typeface="Eras Medium ITC" pitchFamily="34" charset="0"/>
              </a:rPr>
              <a:t>X.cts</a:t>
            </a:r>
            <a:r>
              <a:rPr lang="en-US" altLang="zh-CN" sz="1500" i="0" dirty="0">
                <a:effectLst/>
                <a:latin typeface="Eras Medium ITC" pitchFamily="34" charset="0"/>
              </a:rPr>
              <a:t>,</a:t>
            </a:r>
            <a:r>
              <a:rPr lang="en-US" altLang="zh-CN" sz="1500" i="0" dirty="0">
                <a:effectLst/>
                <a:latin typeface="Eras Medium ITC" pitchFamily="34" charset="0"/>
                <a:sym typeface="Wingdings" pitchFamily="2" charset="2"/>
              </a:rPr>
              <a:t> then abort </a:t>
            </a:r>
            <a:r>
              <a:rPr lang="en-US" altLang="zh-CN" sz="1500" b="1" i="0" dirty="0">
                <a:latin typeface="Eras Medium ITC" pitchFamily="34" charset="0"/>
                <a:sym typeface="Wingdings" pitchFamily="2" charset="2"/>
              </a:rPr>
              <a:t>T</a:t>
            </a:r>
          </a:p>
          <a:p>
            <a:pPr marL="144193" indent="-144193"/>
            <a:r>
              <a:rPr lang="en-US" altLang="zh-CN" sz="1500" i="0" dirty="0">
                <a:effectLst/>
                <a:latin typeface="Eras Medium ITC" pitchFamily="34" charset="0"/>
              </a:rPr>
              <a:t>Update all data within </a:t>
            </a:r>
            <a:r>
              <a:rPr lang="en-US" altLang="zh-CN" sz="1500" i="0" dirty="0" err="1">
                <a:solidFill>
                  <a:srgbClr val="FF0066"/>
                </a:solidFill>
                <a:effectLst/>
                <a:latin typeface="Eras Medium ITC" pitchFamily="34" charset="0"/>
              </a:rPr>
              <a:t>T.wset</a:t>
            </a:r>
            <a:r>
              <a:rPr lang="en-US" altLang="zh-CN" sz="1500" i="0" dirty="0">
                <a:effectLst/>
                <a:latin typeface="Eras Medium ITC" pitchFamily="34" charset="0"/>
              </a:rPr>
              <a:t> with </a:t>
            </a:r>
            <a:r>
              <a:rPr lang="en-US" altLang="zh-CN" sz="1500" i="0" dirty="0" err="1">
                <a:solidFill>
                  <a:srgbClr val="FF0066"/>
                </a:solidFill>
                <a:effectLst/>
                <a:latin typeface="Eras Medium ITC" pitchFamily="34" charset="0"/>
              </a:rPr>
              <a:t>T.cts</a:t>
            </a:r>
            <a:endParaRPr lang="en-US" altLang="zh-CN" sz="1500" b="1" i="0" dirty="0">
              <a:solidFill>
                <a:srgbClr val="FF0066"/>
              </a:solidFill>
              <a:latin typeface="Eras Medium ITC" pitchFamily="34" charset="0"/>
            </a:endParaRPr>
          </a:p>
        </p:txBody>
      </p:sp>
      <p:sp>
        <p:nvSpPr>
          <p:cNvPr id="21" name="Right Triangle 45">
            <a:extLst>
              <a:ext uri="{FF2B5EF4-FFF2-40B4-BE49-F238E27FC236}">
                <a16:creationId xmlns:a16="http://schemas.microsoft.com/office/drawing/2014/main" id="{BCCFB4A7-D35C-B246-9FAD-E2DF75CC13CA}"/>
              </a:ext>
            </a:extLst>
          </p:cNvPr>
          <p:cNvSpPr/>
          <p:nvPr/>
        </p:nvSpPr>
        <p:spPr>
          <a:xfrm rot="10800000">
            <a:off x="7891257" y="1143000"/>
            <a:ext cx="313387" cy="270000"/>
          </a:xfrm>
          <a:prstGeom prst="rtTriangl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endParaRPr lang="zh-CN" altLang="en-US" sz="1667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2" name="Freeform 2">
            <a:extLst>
              <a:ext uri="{FF2B5EF4-FFF2-40B4-BE49-F238E27FC236}">
                <a16:creationId xmlns:a16="http://schemas.microsoft.com/office/drawing/2014/main" id="{0D37FF5B-0FB4-E34B-994B-F1EB9335CFD2}"/>
              </a:ext>
            </a:extLst>
          </p:cNvPr>
          <p:cNvSpPr/>
          <p:nvPr/>
        </p:nvSpPr>
        <p:spPr>
          <a:xfrm>
            <a:off x="2877189" y="3407568"/>
            <a:ext cx="223363" cy="479238"/>
          </a:xfrm>
          <a:custGeom>
            <a:avLst/>
            <a:gdLst>
              <a:gd name="connsiteX0" fmla="*/ 268035 w 268035"/>
              <a:gd name="connsiteY0" fmla="*/ 0 h 551793"/>
              <a:gd name="connsiteX1" fmla="*/ 21 w 268035"/>
              <a:gd name="connsiteY1" fmla="*/ 204952 h 551793"/>
              <a:gd name="connsiteX2" fmla="*/ 252270 w 268035"/>
              <a:gd name="connsiteY2" fmla="*/ 315311 h 551793"/>
              <a:gd name="connsiteX3" fmla="*/ 63083 w 268035"/>
              <a:gd name="connsiteY3" fmla="*/ 551793 h 551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8035" h="551793">
                <a:moveTo>
                  <a:pt x="268035" y="0"/>
                </a:moveTo>
                <a:cubicBezTo>
                  <a:pt x="135341" y="76200"/>
                  <a:pt x="2648" y="152400"/>
                  <a:pt x="21" y="204952"/>
                </a:cubicBezTo>
                <a:cubicBezTo>
                  <a:pt x="-2606" y="257504"/>
                  <a:pt x="241760" y="257504"/>
                  <a:pt x="252270" y="315311"/>
                </a:cubicBezTo>
                <a:cubicBezTo>
                  <a:pt x="262780" y="373118"/>
                  <a:pt x="162931" y="462455"/>
                  <a:pt x="63083" y="551793"/>
                </a:cubicBezTo>
              </a:path>
            </a:pathLst>
          </a:cu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23" name="Freeform 3">
            <a:extLst>
              <a:ext uri="{FF2B5EF4-FFF2-40B4-BE49-F238E27FC236}">
                <a16:creationId xmlns:a16="http://schemas.microsoft.com/office/drawing/2014/main" id="{64E3EC31-63C4-464B-BA17-59900825ECDC}"/>
              </a:ext>
            </a:extLst>
          </p:cNvPr>
          <p:cNvSpPr/>
          <p:nvPr/>
        </p:nvSpPr>
        <p:spPr>
          <a:xfrm>
            <a:off x="5491655" y="3407569"/>
            <a:ext cx="656897" cy="1313793"/>
          </a:xfrm>
          <a:custGeom>
            <a:avLst/>
            <a:gdLst>
              <a:gd name="connsiteX0" fmla="*/ 0 w 788276"/>
              <a:gd name="connsiteY0" fmla="*/ 0 h 1686911"/>
              <a:gd name="connsiteX1" fmla="*/ 204952 w 788276"/>
              <a:gd name="connsiteY1" fmla="*/ 835573 h 1686911"/>
              <a:gd name="connsiteX2" fmla="*/ 551793 w 788276"/>
              <a:gd name="connsiteY2" fmla="*/ 835573 h 1686911"/>
              <a:gd name="connsiteX3" fmla="*/ 788276 w 788276"/>
              <a:gd name="connsiteY3" fmla="*/ 1686911 h 1686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8276" h="1686911">
                <a:moveTo>
                  <a:pt x="0" y="0"/>
                </a:moveTo>
                <a:cubicBezTo>
                  <a:pt x="56493" y="348155"/>
                  <a:pt x="112987" y="696311"/>
                  <a:pt x="204952" y="835573"/>
                </a:cubicBezTo>
                <a:cubicBezTo>
                  <a:pt x="296917" y="974835"/>
                  <a:pt x="454572" y="693683"/>
                  <a:pt x="551793" y="835573"/>
                </a:cubicBezTo>
                <a:cubicBezTo>
                  <a:pt x="649014" y="977463"/>
                  <a:pt x="718645" y="1332187"/>
                  <a:pt x="788276" y="1686911"/>
                </a:cubicBezTo>
              </a:path>
            </a:pathLst>
          </a:cu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24" name="Freeform 4">
            <a:extLst>
              <a:ext uri="{FF2B5EF4-FFF2-40B4-BE49-F238E27FC236}">
                <a16:creationId xmlns:a16="http://schemas.microsoft.com/office/drawing/2014/main" id="{52C1890E-C450-504C-B40F-FC4C054CA175}"/>
              </a:ext>
            </a:extLst>
          </p:cNvPr>
          <p:cNvSpPr/>
          <p:nvPr/>
        </p:nvSpPr>
        <p:spPr>
          <a:xfrm>
            <a:off x="5806966" y="2434693"/>
            <a:ext cx="512379" cy="683841"/>
          </a:xfrm>
          <a:custGeom>
            <a:avLst/>
            <a:gdLst>
              <a:gd name="connsiteX0" fmla="*/ 614855 w 614855"/>
              <a:gd name="connsiteY0" fmla="*/ 1024759 h 1024759"/>
              <a:gd name="connsiteX1" fmla="*/ 157655 w 614855"/>
              <a:gd name="connsiteY1" fmla="*/ 772511 h 1024759"/>
              <a:gd name="connsiteX2" fmla="*/ 378372 w 614855"/>
              <a:gd name="connsiteY2" fmla="*/ 583324 h 1024759"/>
              <a:gd name="connsiteX3" fmla="*/ 0 w 614855"/>
              <a:gd name="connsiteY3" fmla="*/ 0 h 1024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4855" h="1024759">
                <a:moveTo>
                  <a:pt x="614855" y="1024759"/>
                </a:moveTo>
                <a:cubicBezTo>
                  <a:pt x="405962" y="935421"/>
                  <a:pt x="197069" y="846083"/>
                  <a:pt x="157655" y="772511"/>
                </a:cubicBezTo>
                <a:cubicBezTo>
                  <a:pt x="118241" y="698939"/>
                  <a:pt x="404648" y="712076"/>
                  <a:pt x="378372" y="583324"/>
                </a:cubicBezTo>
                <a:cubicBezTo>
                  <a:pt x="352096" y="454572"/>
                  <a:pt x="176048" y="227286"/>
                  <a:pt x="0" y="0"/>
                </a:cubicBezTo>
              </a:path>
            </a:pathLst>
          </a:cu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</p:spTree>
    <p:extLst>
      <p:ext uri="{BB962C8B-B14F-4D97-AF65-F5344CB8AC3E}">
        <p14:creationId xmlns:p14="http://schemas.microsoft.com/office/powerpoint/2010/main" val="3655564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9" grpId="0" animBg="1"/>
      <p:bldP spid="10" grpId="0" animBg="1"/>
      <p:bldP spid="11" grpId="0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640" y="2088424"/>
            <a:ext cx="6659066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kern="0" dirty="0">
                <a:solidFill>
                  <a:srgbClr val="BE384B"/>
                </a:solidFill>
                <a:ea typeface="+mn-ea"/>
              </a:rPr>
              <a:t>Question: do our current MVCC method guarantee before-or-after?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10885062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45024FE-779E-2A4E-8EAC-C4FD138816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Write skew anomaly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B59C903-C23D-F04C-B178-BE8B6F8022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62</a:t>
            </a:fld>
            <a:endParaRPr lang="zh-CN" alt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CEC6511B-7ACB-434E-99DA-E0227CF99CB2}"/>
              </a:ext>
            </a:extLst>
          </p:cNvPr>
          <p:cNvSpPr/>
          <p:nvPr/>
        </p:nvSpPr>
        <p:spPr>
          <a:xfrm>
            <a:off x="1211424" y="1443247"/>
            <a:ext cx="6810000" cy="953623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pPr marL="223564" indent="-223564"/>
            <a:r>
              <a:rPr lang="en-US" altLang="zh-CN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Our MVCC </a:t>
            </a:r>
            <a:r>
              <a:rPr lang="en-US" altLang="zh-CN" sz="2000" dirty="0">
                <a:latin typeface="Eras Medium ITC" pitchFamily="34" charset="0"/>
              </a:rPr>
              <a:t>differs from </a:t>
            </a:r>
            <a:r>
              <a:rPr lang="en-US" altLang="zh-CN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serializability </a:t>
            </a:r>
            <a:r>
              <a:rPr lang="en-US" altLang="zh-CN" sz="2000" dirty="0">
                <a:latin typeface="Eras Medium ITC" pitchFamily="34" charset="0"/>
              </a:rPr>
              <a:t>due to one </a:t>
            </a:r>
            <a:r>
              <a:rPr lang="en-US" altLang="zh-CN" sz="2000" b="1" dirty="0">
                <a:latin typeface="Eras Medium ITC" pitchFamily="34" charset="0"/>
              </a:rPr>
              <a:t>anomaly</a:t>
            </a:r>
            <a:endParaRPr lang="en-US" altLang="zh-CN" sz="2000" dirty="0">
              <a:latin typeface="Eras Medium ITC" pitchFamily="34" charset="0"/>
            </a:endParaRPr>
          </a:p>
          <a:p>
            <a:pPr marL="223564" indent="-223564"/>
            <a:r>
              <a:rPr lang="en-US" altLang="zh-CN" sz="2000" dirty="0">
                <a:solidFill>
                  <a:srgbClr val="FF0066"/>
                </a:solidFill>
                <a:latin typeface="Eras Medium ITC" pitchFamily="34" charset="0"/>
              </a:rPr>
              <a:t>Describe the anomaly and also give a concrete application for which the anomaly is undesirable.</a:t>
            </a:r>
          </a:p>
        </p:txBody>
      </p:sp>
      <p:cxnSp>
        <p:nvCxnSpPr>
          <p:cNvPr id="6" name="Straight Connector 4">
            <a:extLst>
              <a:ext uri="{FF2B5EF4-FFF2-40B4-BE49-F238E27FC236}">
                <a16:creationId xmlns:a16="http://schemas.microsoft.com/office/drawing/2014/main" id="{3361F09D-D258-EF4C-AE46-671AC83052C7}"/>
              </a:ext>
            </a:extLst>
          </p:cNvPr>
          <p:cNvCxnSpPr>
            <a:stCxn id="17" idx="3"/>
            <a:endCxn id="10" idx="1"/>
          </p:cNvCxnSpPr>
          <p:nvPr/>
        </p:nvCxnSpPr>
        <p:spPr>
          <a:xfrm>
            <a:off x="3120500" y="3934470"/>
            <a:ext cx="1902370" cy="0"/>
          </a:xfrm>
          <a:prstGeom prst="line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5">
            <a:extLst>
              <a:ext uri="{FF2B5EF4-FFF2-40B4-BE49-F238E27FC236}">
                <a16:creationId xmlns:a16="http://schemas.microsoft.com/office/drawing/2014/main" id="{731B3ACD-49A0-C141-8CD0-37737DA77CF3}"/>
              </a:ext>
            </a:extLst>
          </p:cNvPr>
          <p:cNvSpPr/>
          <p:nvPr/>
        </p:nvSpPr>
        <p:spPr>
          <a:xfrm>
            <a:off x="4219513" y="3799470"/>
            <a:ext cx="60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W(X)</a:t>
            </a:r>
            <a:endParaRPr lang="zh-CN" altLang="en-US" sz="1667" dirty="0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C9008D1D-A3E6-A641-AEAE-C97297B256C9}"/>
              </a:ext>
            </a:extLst>
          </p:cNvPr>
          <p:cNvSpPr/>
          <p:nvPr/>
        </p:nvSpPr>
        <p:spPr>
          <a:xfrm>
            <a:off x="3416155" y="3799470"/>
            <a:ext cx="60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R(Y)</a:t>
            </a:r>
            <a:endParaRPr lang="zh-CN" altLang="en-US" sz="1667" dirty="0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Rectangle 7">
            <a:extLst>
              <a:ext uri="{FF2B5EF4-FFF2-40B4-BE49-F238E27FC236}">
                <a16:creationId xmlns:a16="http://schemas.microsoft.com/office/drawing/2014/main" id="{85F51168-E12F-1E4B-A6E5-99CD2C34CE6F}"/>
              </a:ext>
            </a:extLst>
          </p:cNvPr>
          <p:cNvSpPr/>
          <p:nvPr/>
        </p:nvSpPr>
        <p:spPr>
          <a:xfrm>
            <a:off x="5198000" y="3273953"/>
            <a:ext cx="39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C</a:t>
            </a:r>
            <a:endParaRPr lang="zh-CN" altLang="en-US" sz="1667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10" name="Rectangle 8">
            <a:extLst>
              <a:ext uri="{FF2B5EF4-FFF2-40B4-BE49-F238E27FC236}">
                <a16:creationId xmlns:a16="http://schemas.microsoft.com/office/drawing/2014/main" id="{351C141E-3E82-3046-AC5D-8F8CB43FABA7}"/>
              </a:ext>
            </a:extLst>
          </p:cNvPr>
          <p:cNvSpPr/>
          <p:nvPr/>
        </p:nvSpPr>
        <p:spPr>
          <a:xfrm>
            <a:off x="5022870" y="3799470"/>
            <a:ext cx="39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C</a:t>
            </a:r>
            <a:endParaRPr lang="zh-CN" altLang="en-US" sz="1667" dirty="0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1" name="Rectangle 9">
            <a:extLst>
              <a:ext uri="{FF2B5EF4-FFF2-40B4-BE49-F238E27FC236}">
                <a16:creationId xmlns:a16="http://schemas.microsoft.com/office/drawing/2014/main" id="{F7C29C80-6216-9C42-987F-27F59CA0520D}"/>
              </a:ext>
            </a:extLst>
          </p:cNvPr>
          <p:cNvSpPr/>
          <p:nvPr/>
        </p:nvSpPr>
        <p:spPr>
          <a:xfrm>
            <a:off x="1841500" y="3210453"/>
            <a:ext cx="45000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T1</a:t>
            </a:r>
          </a:p>
        </p:txBody>
      </p:sp>
      <p:sp>
        <p:nvSpPr>
          <p:cNvPr id="12" name="Rectangle 10">
            <a:extLst>
              <a:ext uri="{FF2B5EF4-FFF2-40B4-BE49-F238E27FC236}">
                <a16:creationId xmlns:a16="http://schemas.microsoft.com/office/drawing/2014/main" id="{D414A14D-676D-9C48-989C-F78471072A1D}"/>
              </a:ext>
            </a:extLst>
          </p:cNvPr>
          <p:cNvSpPr/>
          <p:nvPr/>
        </p:nvSpPr>
        <p:spPr>
          <a:xfrm>
            <a:off x="2423894" y="3273953"/>
            <a:ext cx="39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S</a:t>
            </a:r>
            <a:endParaRPr lang="zh-CN" altLang="en-US" sz="1667" dirty="0">
              <a:latin typeface="Eras Medium ITC" pitchFamily="34" charset="0"/>
              <a:cs typeface="Verdana" pitchFamily="34" charset="0"/>
            </a:endParaRPr>
          </a:p>
        </p:txBody>
      </p:sp>
      <p:cxnSp>
        <p:nvCxnSpPr>
          <p:cNvPr id="13" name="Straight Connector 11">
            <a:extLst>
              <a:ext uri="{FF2B5EF4-FFF2-40B4-BE49-F238E27FC236}">
                <a16:creationId xmlns:a16="http://schemas.microsoft.com/office/drawing/2014/main" id="{898CB545-11A9-7243-8DA6-DB123088118D}"/>
              </a:ext>
            </a:extLst>
          </p:cNvPr>
          <p:cNvCxnSpPr>
            <a:stCxn id="12" idx="3"/>
            <a:endCxn id="9" idx="1"/>
          </p:cNvCxnSpPr>
          <p:nvPr/>
        </p:nvCxnSpPr>
        <p:spPr>
          <a:xfrm>
            <a:off x="2813895" y="3408953"/>
            <a:ext cx="2384106" cy="0"/>
          </a:xfrm>
          <a:prstGeom prst="line">
            <a:avLst/>
          </a:prstGeom>
          <a:ln w="28575">
            <a:solidFill>
              <a:schemeClr val="tx1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12">
            <a:extLst>
              <a:ext uri="{FF2B5EF4-FFF2-40B4-BE49-F238E27FC236}">
                <a16:creationId xmlns:a16="http://schemas.microsoft.com/office/drawing/2014/main" id="{D70BF740-4ED2-BC44-92CE-405C4DA6991D}"/>
              </a:ext>
            </a:extLst>
          </p:cNvPr>
          <p:cNvSpPr/>
          <p:nvPr/>
        </p:nvSpPr>
        <p:spPr>
          <a:xfrm>
            <a:off x="2978287" y="3273953"/>
            <a:ext cx="60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R(X)</a:t>
            </a:r>
            <a:endParaRPr lang="zh-CN" altLang="en-US" sz="1667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15" name="Rectangle 15">
            <a:extLst>
              <a:ext uri="{FF2B5EF4-FFF2-40B4-BE49-F238E27FC236}">
                <a16:creationId xmlns:a16="http://schemas.microsoft.com/office/drawing/2014/main" id="{FA1540F3-348A-0442-B69F-DC7E479A1E93}"/>
              </a:ext>
            </a:extLst>
          </p:cNvPr>
          <p:cNvSpPr/>
          <p:nvPr/>
        </p:nvSpPr>
        <p:spPr>
          <a:xfrm>
            <a:off x="4000500" y="3273953"/>
            <a:ext cx="60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W(Y)</a:t>
            </a:r>
            <a:endParaRPr lang="zh-CN" altLang="en-US" sz="1667" dirty="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16" name="Rectangle 16">
            <a:extLst>
              <a:ext uri="{FF2B5EF4-FFF2-40B4-BE49-F238E27FC236}">
                <a16:creationId xmlns:a16="http://schemas.microsoft.com/office/drawing/2014/main" id="{C22FD856-1BEE-DE46-BFC0-1C3FAAB925FC}"/>
              </a:ext>
            </a:extLst>
          </p:cNvPr>
          <p:cNvSpPr/>
          <p:nvPr/>
        </p:nvSpPr>
        <p:spPr>
          <a:xfrm>
            <a:off x="1847000" y="3778232"/>
            <a:ext cx="45000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5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T2</a:t>
            </a:r>
          </a:p>
        </p:txBody>
      </p:sp>
      <p:sp>
        <p:nvSpPr>
          <p:cNvPr id="17" name="Rectangle 17">
            <a:extLst>
              <a:ext uri="{FF2B5EF4-FFF2-40B4-BE49-F238E27FC236}">
                <a16:creationId xmlns:a16="http://schemas.microsoft.com/office/drawing/2014/main" id="{06A61EF0-DAB8-CD47-91D1-71F0CF2EB84E}"/>
              </a:ext>
            </a:extLst>
          </p:cNvPr>
          <p:cNvSpPr/>
          <p:nvPr/>
        </p:nvSpPr>
        <p:spPr>
          <a:xfrm>
            <a:off x="2730500" y="3799470"/>
            <a:ext cx="390000" cy="270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667" dirty="0">
                <a:latin typeface="Eras Medium ITC" pitchFamily="34" charset="0"/>
                <a:ea typeface="Verdana" pitchFamily="34" charset="0"/>
                <a:cs typeface="Verdana" pitchFamily="34" charset="0"/>
              </a:rPr>
              <a:t>S</a:t>
            </a:r>
            <a:endParaRPr lang="zh-CN" altLang="en-US" sz="1667" dirty="0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8" name="Rounded Rectangle 19">
            <a:extLst>
              <a:ext uri="{FF2B5EF4-FFF2-40B4-BE49-F238E27FC236}">
                <a16:creationId xmlns:a16="http://schemas.microsoft.com/office/drawing/2014/main" id="{666B9A01-E946-CD4D-9E2A-A484B7108D29}"/>
              </a:ext>
            </a:extLst>
          </p:cNvPr>
          <p:cNvSpPr/>
          <p:nvPr/>
        </p:nvSpPr>
        <p:spPr>
          <a:xfrm>
            <a:off x="1887167" y="4415453"/>
            <a:ext cx="420000" cy="360000"/>
          </a:xfrm>
          <a:prstGeom prst="roundRect">
            <a:avLst/>
          </a:prstGeom>
          <a:solidFill>
            <a:srgbClr val="008000"/>
          </a:solidFill>
          <a:ln w="19050">
            <a:solidFill>
              <a:schemeClr val="tx1"/>
            </a:solidFill>
            <a:prstDash val="sysDot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X</a:t>
            </a:r>
            <a:r>
              <a:rPr lang="en-US" altLang="zh-CN" sz="15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0</a:t>
            </a:r>
            <a:endParaRPr lang="zh-CN" altLang="en-US" sz="1500" b="1" baseline="-25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9" name="Rounded Rectangle 20">
            <a:extLst>
              <a:ext uri="{FF2B5EF4-FFF2-40B4-BE49-F238E27FC236}">
                <a16:creationId xmlns:a16="http://schemas.microsoft.com/office/drawing/2014/main" id="{0A7C3380-EE1E-F643-8116-45A1841E8D05}"/>
              </a:ext>
            </a:extLst>
          </p:cNvPr>
          <p:cNvSpPr/>
          <p:nvPr/>
        </p:nvSpPr>
        <p:spPr>
          <a:xfrm>
            <a:off x="1887167" y="4945953"/>
            <a:ext cx="420000" cy="360000"/>
          </a:xfrm>
          <a:prstGeom prst="roundRect">
            <a:avLst/>
          </a:prstGeom>
          <a:solidFill>
            <a:srgbClr val="FF9900"/>
          </a:solidFill>
          <a:ln w="19050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Y</a:t>
            </a:r>
            <a:r>
              <a:rPr lang="en-US" altLang="zh-CN" sz="15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0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0" name="Rounded Rectangle 21">
            <a:extLst>
              <a:ext uri="{FF2B5EF4-FFF2-40B4-BE49-F238E27FC236}">
                <a16:creationId xmlns:a16="http://schemas.microsoft.com/office/drawing/2014/main" id="{92363959-8648-9F43-BAD1-C806E752A849}"/>
              </a:ext>
            </a:extLst>
          </p:cNvPr>
          <p:cNvSpPr/>
          <p:nvPr/>
        </p:nvSpPr>
        <p:spPr>
          <a:xfrm>
            <a:off x="2501000" y="4415453"/>
            <a:ext cx="420000" cy="360000"/>
          </a:xfrm>
          <a:prstGeom prst="roundRect">
            <a:avLst/>
          </a:prstGeom>
          <a:solidFill>
            <a:srgbClr val="008000"/>
          </a:solidFill>
          <a:ln w="19050">
            <a:solidFill>
              <a:schemeClr val="tx1"/>
            </a:solidFill>
            <a:prstDash val="sysDot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X</a:t>
            </a:r>
            <a:r>
              <a:rPr lang="en-US" altLang="zh-CN" sz="15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1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1" name="Rounded Rectangle 22">
            <a:extLst>
              <a:ext uri="{FF2B5EF4-FFF2-40B4-BE49-F238E27FC236}">
                <a16:creationId xmlns:a16="http://schemas.microsoft.com/office/drawing/2014/main" id="{FB328B5E-9E45-4B4E-8905-A3012FEABDA0}"/>
              </a:ext>
            </a:extLst>
          </p:cNvPr>
          <p:cNvSpPr/>
          <p:nvPr/>
        </p:nvSpPr>
        <p:spPr>
          <a:xfrm>
            <a:off x="2501000" y="4945953"/>
            <a:ext cx="420000" cy="360000"/>
          </a:xfrm>
          <a:prstGeom prst="roundRect">
            <a:avLst/>
          </a:prstGeom>
          <a:solidFill>
            <a:srgbClr val="FF9900"/>
          </a:solidFill>
          <a:ln w="19050">
            <a:solidFill>
              <a:schemeClr val="tx1"/>
            </a:solidFill>
            <a:prstDash val="sysDot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0" tIns="30000" rIns="0" bIns="0" rtlCol="0" anchor="ctr"/>
          <a:lstStyle/>
          <a:p>
            <a:pPr algn="ctr">
              <a:lnSpc>
                <a:spcPct val="80000"/>
              </a:lnSpc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Y</a:t>
            </a:r>
            <a:r>
              <a:rPr lang="en-US" altLang="zh-CN" sz="1500" b="1" baseline="-2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2</a:t>
            </a:r>
            <a:endParaRPr lang="zh-CN" altLang="en-US" sz="15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2" name="Text Box 16">
            <a:extLst>
              <a:ext uri="{FF2B5EF4-FFF2-40B4-BE49-F238E27FC236}">
                <a16:creationId xmlns:a16="http://schemas.microsoft.com/office/drawing/2014/main" id="{C92B1614-4C8A-9B4B-A179-24ED229790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59373" y="3169313"/>
            <a:ext cx="1406627" cy="522251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>
            <a:defPPr>
              <a:defRPr lang="en-US"/>
            </a:defPPr>
            <a:lvl1pPr>
              <a:defRPr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defRPr>
            </a:lvl1pPr>
          </a:lstStyle>
          <a:p>
            <a:pPr marL="144193" indent="-144193"/>
            <a:r>
              <a:rPr lang="en-US" altLang="zh-CN" sz="1500" i="0" dirty="0">
                <a:effectLst/>
                <a:latin typeface="Eras Medium ITC" pitchFamily="34" charset="0"/>
              </a:rPr>
              <a:t>R(X) = X</a:t>
            </a:r>
            <a:r>
              <a:rPr lang="en-US" altLang="zh-CN" sz="1500" i="0" baseline="-25000" dirty="0">
                <a:solidFill>
                  <a:prstClr val="black"/>
                </a:solidFill>
                <a:effectLst/>
                <a:latin typeface="Eras Medium ITC" pitchFamily="34" charset="0"/>
              </a:rPr>
              <a:t>0</a:t>
            </a:r>
            <a:endParaRPr lang="en-US" altLang="zh-CN" sz="1500" i="0" dirty="0">
              <a:effectLst/>
              <a:latin typeface="Eras Medium ITC" pitchFamily="34" charset="0"/>
            </a:endParaRPr>
          </a:p>
          <a:p>
            <a:pPr marL="144193" indent="-144193"/>
            <a:r>
              <a:rPr lang="en-US" altLang="zh-CN" sz="1500" i="0" dirty="0">
                <a:effectLst/>
                <a:latin typeface="Eras Medium ITC" pitchFamily="34" charset="0"/>
              </a:rPr>
              <a:t>W(Y) = Y</a:t>
            </a:r>
            <a:r>
              <a:rPr lang="en-US" altLang="zh-CN" sz="1500" i="0" baseline="-25000" dirty="0">
                <a:solidFill>
                  <a:prstClr val="black"/>
                </a:solidFill>
                <a:effectLst/>
                <a:latin typeface="Eras Medium ITC" pitchFamily="34" charset="0"/>
              </a:rPr>
              <a:t>2</a:t>
            </a:r>
            <a:endParaRPr lang="en-US" altLang="zh-CN" sz="1500" i="0" dirty="0">
              <a:effectLst/>
              <a:latin typeface="Eras Medium ITC" pitchFamily="34" charset="0"/>
            </a:endParaRPr>
          </a:p>
        </p:txBody>
      </p:sp>
      <p:sp>
        <p:nvSpPr>
          <p:cNvPr id="23" name="Right Triangle 24">
            <a:extLst>
              <a:ext uri="{FF2B5EF4-FFF2-40B4-BE49-F238E27FC236}">
                <a16:creationId xmlns:a16="http://schemas.microsoft.com/office/drawing/2014/main" id="{16105D09-A886-2D43-B98A-8FF8B4E068DE}"/>
              </a:ext>
            </a:extLst>
          </p:cNvPr>
          <p:cNvSpPr/>
          <p:nvPr/>
        </p:nvSpPr>
        <p:spPr>
          <a:xfrm rot="10800000">
            <a:off x="7096000" y="3169313"/>
            <a:ext cx="270000" cy="270000"/>
          </a:xfrm>
          <a:prstGeom prst="rtTriangl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endParaRPr lang="zh-CN" altLang="en-US" sz="1667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4" name="Text Box 16">
            <a:extLst>
              <a:ext uri="{FF2B5EF4-FFF2-40B4-BE49-F238E27FC236}">
                <a16:creationId xmlns:a16="http://schemas.microsoft.com/office/drawing/2014/main" id="{FEBCA1A2-87A1-124D-B0C4-B2D0B35B7B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59373" y="3972452"/>
            <a:ext cx="1406627" cy="522251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>
            <a:defPPr>
              <a:defRPr lang="en-US"/>
            </a:defPPr>
            <a:lvl1pPr>
              <a:defRPr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defRPr>
            </a:lvl1pPr>
          </a:lstStyle>
          <a:p>
            <a:pPr marL="144193" indent="-144193"/>
            <a:r>
              <a:rPr lang="en-US" altLang="zh-CN" sz="1500" i="0" dirty="0">
                <a:effectLst/>
                <a:latin typeface="Eras Medium ITC" pitchFamily="34" charset="0"/>
              </a:rPr>
              <a:t>R(Y) = Y</a:t>
            </a:r>
            <a:r>
              <a:rPr lang="en-US" altLang="zh-CN" sz="1500" i="0" baseline="-25000" dirty="0">
                <a:solidFill>
                  <a:prstClr val="black"/>
                </a:solidFill>
                <a:effectLst/>
                <a:latin typeface="Eras Medium ITC" pitchFamily="34" charset="0"/>
              </a:rPr>
              <a:t>0</a:t>
            </a:r>
            <a:endParaRPr lang="en-US" altLang="zh-CN" sz="1500" i="0" dirty="0">
              <a:effectLst/>
              <a:latin typeface="Eras Medium ITC" pitchFamily="34" charset="0"/>
            </a:endParaRPr>
          </a:p>
          <a:p>
            <a:pPr marL="144193" indent="-144193"/>
            <a:r>
              <a:rPr lang="en-US" altLang="zh-CN" sz="1500" i="0" dirty="0">
                <a:effectLst/>
                <a:latin typeface="Eras Medium ITC" pitchFamily="34" charset="0"/>
              </a:rPr>
              <a:t>W(X) = X</a:t>
            </a:r>
            <a:r>
              <a:rPr lang="en-US" altLang="zh-CN" sz="1500" i="0" baseline="-25000" dirty="0">
                <a:solidFill>
                  <a:prstClr val="black"/>
                </a:solidFill>
                <a:effectLst/>
                <a:latin typeface="Eras Medium ITC" pitchFamily="34" charset="0"/>
              </a:rPr>
              <a:t>1</a:t>
            </a:r>
            <a:endParaRPr lang="en-US" altLang="zh-CN" sz="1500" i="0" dirty="0">
              <a:effectLst/>
              <a:latin typeface="Eras Medium ITC" pitchFamily="34" charset="0"/>
            </a:endParaRPr>
          </a:p>
        </p:txBody>
      </p:sp>
      <p:sp>
        <p:nvSpPr>
          <p:cNvPr id="25" name="Right Triangle 32">
            <a:extLst>
              <a:ext uri="{FF2B5EF4-FFF2-40B4-BE49-F238E27FC236}">
                <a16:creationId xmlns:a16="http://schemas.microsoft.com/office/drawing/2014/main" id="{6ABA4F8A-B5FC-7643-8817-9686AC59A405}"/>
              </a:ext>
            </a:extLst>
          </p:cNvPr>
          <p:cNvSpPr/>
          <p:nvPr/>
        </p:nvSpPr>
        <p:spPr>
          <a:xfrm rot="10800000">
            <a:off x="7097578" y="3972453"/>
            <a:ext cx="270000" cy="270000"/>
          </a:xfrm>
          <a:prstGeom prst="rtTriangl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endParaRPr lang="zh-CN" altLang="en-US" sz="1667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6" name="Rectangle 37">
            <a:extLst>
              <a:ext uri="{FF2B5EF4-FFF2-40B4-BE49-F238E27FC236}">
                <a16:creationId xmlns:a16="http://schemas.microsoft.com/office/drawing/2014/main" id="{D5C1B2E8-7947-4641-B1FD-0EECCDFB670B}"/>
              </a:ext>
            </a:extLst>
          </p:cNvPr>
          <p:cNvSpPr/>
          <p:nvPr/>
        </p:nvSpPr>
        <p:spPr>
          <a:xfrm>
            <a:off x="4220162" y="4667232"/>
            <a:ext cx="396262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20000"/>
              </a:spcBef>
              <a:buClr>
                <a:srgbClr val="FF0066"/>
              </a:buClr>
            </a:pPr>
            <a:r>
              <a:rPr lang="en-US" altLang="zh-CN" sz="15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T1</a:t>
            </a:r>
          </a:p>
        </p:txBody>
      </p:sp>
      <p:sp>
        <p:nvSpPr>
          <p:cNvPr id="27" name="Rectangle 38">
            <a:extLst>
              <a:ext uri="{FF2B5EF4-FFF2-40B4-BE49-F238E27FC236}">
                <a16:creationId xmlns:a16="http://schemas.microsoft.com/office/drawing/2014/main" id="{6A37C7D6-FB82-7B44-AAD9-F83837DC088E}"/>
              </a:ext>
            </a:extLst>
          </p:cNvPr>
          <p:cNvSpPr/>
          <p:nvPr/>
        </p:nvSpPr>
        <p:spPr>
          <a:xfrm>
            <a:off x="4724496" y="4667232"/>
            <a:ext cx="444352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67756" indent="-320133">
              <a:spcBef>
                <a:spcPct val="20000"/>
              </a:spcBef>
              <a:buClr>
                <a:srgbClr val="FF0066"/>
              </a:buClr>
            </a:pPr>
            <a:r>
              <a:rPr lang="en-US" altLang="zh-CN" sz="15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T2</a:t>
            </a:r>
          </a:p>
        </p:txBody>
      </p:sp>
      <p:cxnSp>
        <p:nvCxnSpPr>
          <p:cNvPr id="28" name="Straight Arrow Connector 39">
            <a:extLst>
              <a:ext uri="{FF2B5EF4-FFF2-40B4-BE49-F238E27FC236}">
                <a16:creationId xmlns:a16="http://schemas.microsoft.com/office/drawing/2014/main" id="{6C8F4356-6192-8840-9BF4-012FE8DF4643}"/>
              </a:ext>
            </a:extLst>
          </p:cNvPr>
          <p:cNvCxnSpPr/>
          <p:nvPr/>
        </p:nvCxnSpPr>
        <p:spPr>
          <a:xfrm>
            <a:off x="4572000" y="4859592"/>
            <a:ext cx="270000" cy="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40">
            <a:extLst>
              <a:ext uri="{FF2B5EF4-FFF2-40B4-BE49-F238E27FC236}">
                <a16:creationId xmlns:a16="http://schemas.microsoft.com/office/drawing/2014/main" id="{90849C99-57E7-BC46-A901-38D3B736CBEB}"/>
              </a:ext>
            </a:extLst>
          </p:cNvPr>
          <p:cNvSpPr/>
          <p:nvPr/>
        </p:nvSpPr>
        <p:spPr>
          <a:xfrm>
            <a:off x="4220162" y="5051953"/>
            <a:ext cx="396262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spcBef>
                <a:spcPct val="20000"/>
              </a:spcBef>
              <a:buClr>
                <a:srgbClr val="FF0066"/>
              </a:buClr>
            </a:pPr>
            <a:r>
              <a:rPr lang="en-US" altLang="zh-CN" sz="15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T2</a:t>
            </a:r>
          </a:p>
        </p:txBody>
      </p:sp>
      <p:sp>
        <p:nvSpPr>
          <p:cNvPr id="30" name="Rectangle 41">
            <a:extLst>
              <a:ext uri="{FF2B5EF4-FFF2-40B4-BE49-F238E27FC236}">
                <a16:creationId xmlns:a16="http://schemas.microsoft.com/office/drawing/2014/main" id="{6C4BFB43-EE8E-E540-B4E9-E39FA925B0AD}"/>
              </a:ext>
            </a:extLst>
          </p:cNvPr>
          <p:cNvSpPr/>
          <p:nvPr/>
        </p:nvSpPr>
        <p:spPr>
          <a:xfrm>
            <a:off x="4724496" y="5051953"/>
            <a:ext cx="444352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67756" indent="-320133">
              <a:spcBef>
                <a:spcPct val="20000"/>
              </a:spcBef>
              <a:buClr>
                <a:srgbClr val="FF0066"/>
              </a:buClr>
            </a:pPr>
            <a:r>
              <a:rPr lang="en-US" altLang="zh-CN" sz="15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T1</a:t>
            </a:r>
          </a:p>
        </p:txBody>
      </p:sp>
      <p:cxnSp>
        <p:nvCxnSpPr>
          <p:cNvPr id="31" name="Straight Arrow Connector 42">
            <a:extLst>
              <a:ext uri="{FF2B5EF4-FFF2-40B4-BE49-F238E27FC236}">
                <a16:creationId xmlns:a16="http://schemas.microsoft.com/office/drawing/2014/main" id="{2C9C77D0-1E17-B04F-9464-98978785EB8D}"/>
              </a:ext>
            </a:extLst>
          </p:cNvPr>
          <p:cNvCxnSpPr/>
          <p:nvPr/>
        </p:nvCxnSpPr>
        <p:spPr>
          <a:xfrm>
            <a:off x="4572000" y="5244313"/>
            <a:ext cx="270000" cy="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48">
            <a:extLst>
              <a:ext uri="{FF2B5EF4-FFF2-40B4-BE49-F238E27FC236}">
                <a16:creationId xmlns:a16="http://schemas.microsoft.com/office/drawing/2014/main" id="{A9D89413-1BD6-9B44-8B03-62BFF1C4E868}"/>
              </a:ext>
            </a:extLst>
          </p:cNvPr>
          <p:cNvSpPr/>
          <p:nvPr/>
        </p:nvSpPr>
        <p:spPr>
          <a:xfrm>
            <a:off x="3088385" y="4289953"/>
            <a:ext cx="2654894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67756" indent="-320133">
              <a:spcBef>
                <a:spcPct val="20000"/>
              </a:spcBef>
              <a:buClr>
                <a:srgbClr val="FF0066"/>
              </a:buClr>
            </a:pPr>
            <a:r>
              <a:rPr lang="en-US" altLang="zh-CN" sz="15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  <a:ea typeface="Verdana" pitchFamily="34" charset="0"/>
                <a:cs typeface="Verdana" pitchFamily="34" charset="0"/>
              </a:rPr>
              <a:t>Possible Conflict Serial Order</a:t>
            </a:r>
          </a:p>
        </p:txBody>
      </p:sp>
    </p:spTree>
    <p:extLst>
      <p:ext uri="{BB962C8B-B14F-4D97-AF65-F5344CB8AC3E}">
        <p14:creationId xmlns:p14="http://schemas.microsoft.com/office/powerpoint/2010/main" val="3622452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/>
      <p:bldP spid="12" grpId="0" animBg="1"/>
      <p:bldP spid="14" grpId="0" animBg="1"/>
      <p:bldP spid="15" grpId="0" animBg="1"/>
      <p:bldP spid="16" grpId="0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/>
      <p:bldP spid="27" grpId="0"/>
      <p:bldP spid="29" grpId="0"/>
      <p:bldP spid="30" grpId="0"/>
      <p:bldP spid="36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762E080-85A4-52FA-4AB7-9F6CFAA537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Fixing the anomaly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5706BDD-CC87-6B04-F844-C9A013BC57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The simplest way is to validate the read-set in read-write TX</a:t>
            </a:r>
          </a:p>
          <a:p>
            <a:pPr lvl="1"/>
            <a:r>
              <a:rPr kumimoji="1" lang="en-US" altLang="zh-CN" dirty="0"/>
              <a:t>Essentially fallbacks to OCC for read-write TX</a:t>
            </a:r>
          </a:p>
          <a:p>
            <a:pPr lvl="1"/>
            <a:r>
              <a:rPr kumimoji="1" lang="en-US" altLang="zh-CN" dirty="0"/>
              <a:t>But read-only TX can still enjoy the benefits from MVCC </a:t>
            </a:r>
          </a:p>
          <a:p>
            <a:pPr lvl="2"/>
            <a:r>
              <a:rPr kumimoji="1" lang="en-US" altLang="zh-CN" sz="1800" dirty="0"/>
              <a:t>Never aborts &amp; no validations </a:t>
            </a:r>
          </a:p>
          <a:p>
            <a:r>
              <a:rPr kumimoji="1" lang="en-US" altLang="zh-CN" dirty="0"/>
              <a:t>Usually being ignored in practice (Snapshot isolation)</a:t>
            </a:r>
          </a:p>
          <a:p>
            <a:pPr lvl="1"/>
            <a:r>
              <a:rPr kumimoji="1" lang="en-US" altLang="zh-CN" dirty="0"/>
              <a:t>The MVCC without the read validation is also called </a:t>
            </a:r>
            <a:r>
              <a:rPr kumimoji="1" lang="en-US" altLang="zh-CN" b="1" dirty="0">
                <a:solidFill>
                  <a:srgbClr val="C00000"/>
                </a:solidFill>
              </a:rPr>
              <a:t>snapshot isolation (SI)</a:t>
            </a:r>
          </a:p>
          <a:p>
            <a:r>
              <a:rPr kumimoji="1" lang="en-US" altLang="zh-CN" dirty="0">
                <a:solidFill>
                  <a:schemeClr val="tx1"/>
                </a:solidFill>
              </a:rPr>
              <a:t>Though the idea of MVCC is first proposed in SI, its usage is not restricted to it, e.g., we can have MV-2PL and MV-OCC; &amp; we will see it later  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8E6AA02-5586-67CD-80C0-B6A9FAF2E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5508340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2CDC202-A579-8105-B86E-2A8CD1F2BC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Summary so far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8D1939F-B6AC-748A-29D5-7DCC13ACF0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chemeClr val="bg1">
                    <a:lumMod val="65000"/>
                  </a:schemeClr>
                </a:solidFill>
              </a:rPr>
              <a:t>Review of OCC, its pros and cons </a:t>
            </a:r>
          </a:p>
          <a:p>
            <a:pPr lvl="1"/>
            <a:r>
              <a:rPr kumimoji="1" lang="en-US" altLang="zh-CN" dirty="0">
                <a:solidFill>
                  <a:schemeClr val="bg1">
                    <a:lumMod val="65000"/>
                  </a:schemeClr>
                </a:solidFill>
              </a:rPr>
              <a:t>And the optimization principle behind OCC </a:t>
            </a:r>
          </a:p>
          <a:p>
            <a:r>
              <a:rPr kumimoji="1" lang="en-US" altLang="zh-CN" dirty="0">
                <a:solidFill>
                  <a:schemeClr val="bg1">
                    <a:lumMod val="65000"/>
                  </a:schemeClr>
                </a:solidFill>
              </a:rPr>
              <a:t>Transaction: abstraction to simplify application programming </a:t>
            </a:r>
          </a:p>
          <a:p>
            <a:pPr lvl="1"/>
            <a:r>
              <a:rPr kumimoji="1" lang="en-US" altLang="zh-CN" dirty="0">
                <a:solidFill>
                  <a:schemeClr val="bg1">
                    <a:lumMod val="65000"/>
                  </a:schemeClr>
                </a:solidFill>
              </a:rPr>
              <a:t>Especially under failure and concurrency </a:t>
            </a:r>
          </a:p>
          <a:p>
            <a:pPr lvl="1"/>
            <a:r>
              <a:rPr kumimoji="1" lang="en-US" altLang="zh-CN" dirty="0">
                <a:solidFill>
                  <a:schemeClr val="bg1">
                    <a:lumMod val="65000"/>
                  </a:schemeClr>
                </a:solidFill>
              </a:rPr>
              <a:t>Hardware + software version </a:t>
            </a:r>
          </a:p>
          <a:p>
            <a:r>
              <a:rPr kumimoji="1" lang="en-US" altLang="zh-CN" dirty="0">
                <a:solidFill>
                  <a:schemeClr val="bg1">
                    <a:lumMod val="65000"/>
                  </a:schemeClr>
                </a:solidFill>
              </a:rPr>
              <a:t>A final patch to OCC/2PL: multi-version (to make common case 2PL or OCC fast) </a:t>
            </a:r>
          </a:p>
          <a:p>
            <a:r>
              <a:rPr kumimoji="1" lang="en-US" altLang="zh-CN" dirty="0"/>
              <a:t>Extension of transaction to handle partial failure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04CFFE1-7178-D1A2-537A-CAAFE3F27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536664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640" y="2137420"/>
            <a:ext cx="6659066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kern="0" dirty="0">
                <a:solidFill>
                  <a:srgbClr val="BE384B"/>
                </a:solidFill>
                <a:ea typeface="+mn-ea"/>
              </a:rPr>
              <a:t>Multi-site transaction &amp;</a:t>
            </a:r>
          </a:p>
          <a:p>
            <a:pPr algn="ctr"/>
            <a:r>
              <a:rPr lang="en-US" altLang="zh-CN" kern="0" dirty="0">
                <a:solidFill>
                  <a:srgbClr val="BE384B"/>
                </a:solidFill>
                <a:ea typeface="+mn-ea"/>
              </a:rPr>
              <a:t> Multi-site atomicity: handling failures under scaled-out TX 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9480258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4F30D11-4F08-3941-B434-B011F8A39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Multi-site transaction: what if the data is distributed?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9E47172-B358-2F43-8406-D009CCBA6B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851" y="1070899"/>
            <a:ext cx="8229600" cy="3771636"/>
          </a:xfrm>
        </p:spPr>
        <p:txBody>
          <a:bodyPr/>
          <a:lstStyle/>
          <a:p>
            <a:r>
              <a:rPr kumimoji="1" lang="en-US" altLang="zh-CN" dirty="0"/>
              <a:t>The data accessed by TXs are stored on multiple machines </a:t>
            </a:r>
          </a:p>
          <a:p>
            <a:pPr lvl="1"/>
            <a:r>
              <a:rPr kumimoji="1" lang="en-US" altLang="zh-CN" dirty="0"/>
              <a:t>i.e., a single site cannot store all the bank accounts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927DDAB-BA75-AC4C-85F1-4A8BAF6AA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66</a:t>
            </a:fld>
            <a:endParaRPr lang="zh-CN" altLang="en-US" dirty="0"/>
          </a:p>
        </p:txBody>
      </p:sp>
      <p:sp>
        <p:nvSpPr>
          <p:cNvPr id="5" name="内容占位符 2">
            <a:extLst>
              <a:ext uri="{FF2B5EF4-FFF2-40B4-BE49-F238E27FC236}">
                <a16:creationId xmlns:a16="http://schemas.microsoft.com/office/drawing/2014/main" id="{62738096-6EB7-954E-AFA1-E37CC5256778}"/>
              </a:ext>
            </a:extLst>
          </p:cNvPr>
          <p:cNvSpPr txBox="1">
            <a:spLocks/>
          </p:cNvSpPr>
          <p:nvPr/>
        </p:nvSpPr>
        <p:spPr>
          <a:xfrm>
            <a:off x="268529" y="1937663"/>
            <a:ext cx="8229600" cy="21864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微软雅黑" panose="020B0503020204020204" pitchFamily="34" charset="-122"/>
                <a:cs typeface="微软雅黑" panose="020B0503020204020204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setup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Client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+</a:t>
            </a:r>
            <a:r>
              <a:rPr kumimoji="1" lang="zh-CN" altLang="en-US" dirty="0"/>
              <a:t> </a:t>
            </a:r>
            <a:r>
              <a:rPr kumimoji="1" lang="en-US" altLang="zh-CN" dirty="0"/>
              <a:t>coordinator</a:t>
            </a:r>
            <a:r>
              <a:rPr kumimoji="1" lang="zh-CN" altLang="en-US" dirty="0"/>
              <a:t> </a:t>
            </a:r>
            <a:r>
              <a:rPr kumimoji="1" lang="en-US" altLang="zh-CN" dirty="0"/>
              <a:t>+</a:t>
            </a:r>
            <a:r>
              <a:rPr kumimoji="1" lang="zh-CN" altLang="en-US" dirty="0"/>
              <a:t> </a:t>
            </a:r>
            <a:r>
              <a:rPr kumimoji="1" lang="en-US" altLang="zh-CN" dirty="0"/>
              <a:t>two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servers</a:t>
            </a:r>
          </a:p>
          <a:p>
            <a:pPr lvl="1"/>
            <a:r>
              <a:rPr kumimoji="1" lang="en-US" altLang="zh-CN" dirty="0"/>
              <a:t>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server</a:t>
            </a:r>
            <a:r>
              <a:rPr kumimoji="1" lang="zh-CN" altLang="en-US" dirty="0"/>
              <a:t> </a:t>
            </a:r>
            <a:r>
              <a:rPr kumimoji="1" lang="en-US" altLang="zh-CN" dirty="0"/>
              <a:t>handles</a:t>
            </a:r>
            <a:r>
              <a:rPr kumimoji="1" lang="zh-CN" altLang="en-US" dirty="0"/>
              <a:t> </a:t>
            </a:r>
            <a:r>
              <a:rPr kumimoji="1" lang="en-US" altLang="zh-CN" dirty="0"/>
              <a:t>bank accounts A-M</a:t>
            </a:r>
            <a:endParaRPr kumimoji="1" lang="zh-CN" altLang="en-US" dirty="0"/>
          </a:p>
          <a:p>
            <a:pPr lvl="1"/>
            <a:r>
              <a:rPr kumimoji="1" lang="en" altLang="zh-CN" dirty="0"/>
              <a:t>The other server handles bank accounts N-Z</a:t>
            </a:r>
          </a:p>
          <a:p>
            <a:pPr lvl="1"/>
            <a:r>
              <a:rPr kumimoji="1" lang="en-US" altLang="zh-CN" dirty="0"/>
              <a:t>Coordinator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servers</a:t>
            </a:r>
            <a:r>
              <a:rPr kumimoji="1" lang="zh-CN" altLang="en-US" dirty="0"/>
              <a:t> </a:t>
            </a:r>
            <a:r>
              <a:rPr kumimoji="1" lang="en-US" altLang="zh-CN" dirty="0"/>
              <a:t>all</a:t>
            </a:r>
            <a:r>
              <a:rPr kumimoji="1" lang="zh-CN" altLang="en-US" dirty="0"/>
              <a:t> </a:t>
            </a:r>
            <a:r>
              <a:rPr kumimoji="1" lang="en-US" altLang="zh-CN" dirty="0"/>
              <a:t>have</a:t>
            </a:r>
            <a:r>
              <a:rPr kumimoji="1" lang="zh-CN" altLang="en-US" dirty="0"/>
              <a:t> </a:t>
            </a:r>
            <a:r>
              <a:rPr kumimoji="1" lang="en-US" altLang="zh-CN" dirty="0"/>
              <a:t>logs to ensure single transaction atomicity</a:t>
            </a:r>
          </a:p>
          <a:p>
            <a:pPr lvl="1"/>
            <a:endParaRPr kumimoji="1" lang="zh-CN" altLang="en-US" dirty="0"/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030838C5-A84F-5244-AA58-AE8FC86082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6705" y="4449212"/>
            <a:ext cx="864096" cy="864096"/>
          </a:xfrm>
          <a:prstGeom prst="rect">
            <a:avLst/>
          </a:prstGeom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952C497B-0527-734F-B751-18013DB17052}"/>
              </a:ext>
            </a:extLst>
          </p:cNvPr>
          <p:cNvSpPr txBox="1"/>
          <p:nvPr/>
        </p:nvSpPr>
        <p:spPr>
          <a:xfrm>
            <a:off x="268529" y="4558095"/>
            <a:ext cx="61306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Clients, </a:t>
            </a:r>
          </a:p>
          <a:p>
            <a:r>
              <a:rPr kumimoji="1" lang="en-US" altLang="zh-CN" dirty="0"/>
              <a:t>e.g., iPhone</a:t>
            </a:r>
            <a:endParaRPr lang="zh-CN" altLang="en-US" dirty="0"/>
          </a:p>
        </p:txBody>
      </p:sp>
      <p:cxnSp>
        <p:nvCxnSpPr>
          <p:cNvPr id="15" name="直线箭头连接符 14">
            <a:extLst>
              <a:ext uri="{FF2B5EF4-FFF2-40B4-BE49-F238E27FC236}">
                <a16:creationId xmlns:a16="http://schemas.microsoft.com/office/drawing/2014/main" id="{1C7A58E2-1278-2744-8BF6-E2B8C57144F1}"/>
              </a:ext>
            </a:extLst>
          </p:cNvPr>
          <p:cNvCxnSpPr>
            <a:cxnSpLocks/>
          </p:cNvCxnSpPr>
          <p:nvPr/>
        </p:nvCxnSpPr>
        <p:spPr>
          <a:xfrm>
            <a:off x="2838636" y="4900944"/>
            <a:ext cx="665629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图片 16">
            <a:extLst>
              <a:ext uri="{FF2B5EF4-FFF2-40B4-BE49-F238E27FC236}">
                <a16:creationId xmlns:a16="http://schemas.microsoft.com/office/drawing/2014/main" id="{CDF30A9E-8F57-E64E-8610-EC7C3DD4AE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4617" y="4741815"/>
            <a:ext cx="864096" cy="725841"/>
          </a:xfrm>
          <a:prstGeom prst="rect">
            <a:avLst/>
          </a:prstGeom>
        </p:spPr>
      </p:pic>
      <p:sp>
        <p:nvSpPr>
          <p:cNvPr id="18" name="文本框 17">
            <a:extLst>
              <a:ext uri="{FF2B5EF4-FFF2-40B4-BE49-F238E27FC236}">
                <a16:creationId xmlns:a16="http://schemas.microsoft.com/office/drawing/2014/main" id="{193CBE3D-C17F-B341-94F5-88FC7C779ABE}"/>
              </a:ext>
            </a:extLst>
          </p:cNvPr>
          <p:cNvSpPr txBox="1"/>
          <p:nvPr/>
        </p:nvSpPr>
        <p:spPr>
          <a:xfrm>
            <a:off x="2554798" y="3978666"/>
            <a:ext cx="328373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 dirty="0"/>
              <a:t>Coordinators </a:t>
            </a:r>
          </a:p>
          <a:p>
            <a:pPr algn="ctr"/>
            <a:r>
              <a:rPr kumimoji="1" lang="en-US" altLang="zh-CN" dirty="0"/>
              <a:t>e.g., frontend servers</a:t>
            </a:r>
            <a:endParaRPr lang="zh-CN" altLang="en-US" dirty="0"/>
          </a:p>
        </p:txBody>
      </p:sp>
      <p:cxnSp>
        <p:nvCxnSpPr>
          <p:cNvPr id="19" name="直线箭头连接符 18">
            <a:extLst>
              <a:ext uri="{FF2B5EF4-FFF2-40B4-BE49-F238E27FC236}">
                <a16:creationId xmlns:a16="http://schemas.microsoft.com/office/drawing/2014/main" id="{FF3BC5D4-50FF-BB40-AA92-AB6A0623F112}"/>
              </a:ext>
            </a:extLst>
          </p:cNvPr>
          <p:cNvCxnSpPr>
            <a:cxnSpLocks/>
          </p:cNvCxnSpPr>
          <p:nvPr/>
        </p:nvCxnSpPr>
        <p:spPr>
          <a:xfrm>
            <a:off x="4925411" y="4900944"/>
            <a:ext cx="665629" cy="0"/>
          </a:xfrm>
          <a:prstGeom prst="straightConnector1">
            <a:avLst/>
          </a:prstGeom>
          <a:ln w="25400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图片 19">
            <a:extLst>
              <a:ext uri="{FF2B5EF4-FFF2-40B4-BE49-F238E27FC236}">
                <a16:creationId xmlns:a16="http://schemas.microsoft.com/office/drawing/2014/main" id="{FE3E52E7-55BA-5E4F-818E-85CA3F83B1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41078" y="4481263"/>
            <a:ext cx="1024244" cy="1024244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FF6E77B6-6E27-B246-8828-A250D1620C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54542" y="4461890"/>
            <a:ext cx="1024244" cy="1024244"/>
          </a:xfrm>
          <a:prstGeom prst="rect">
            <a:avLst/>
          </a:prstGeom>
        </p:spPr>
      </p:pic>
      <p:sp>
        <p:nvSpPr>
          <p:cNvPr id="22" name="文本框 21">
            <a:extLst>
              <a:ext uri="{FF2B5EF4-FFF2-40B4-BE49-F238E27FC236}">
                <a16:creationId xmlns:a16="http://schemas.microsoft.com/office/drawing/2014/main" id="{205BAB9C-2961-0F4F-A22A-D362BF0653C3}"/>
              </a:ext>
            </a:extLst>
          </p:cNvPr>
          <p:cNvSpPr txBox="1"/>
          <p:nvPr/>
        </p:nvSpPr>
        <p:spPr>
          <a:xfrm>
            <a:off x="5312675" y="3894674"/>
            <a:ext cx="328373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1" lang="en-US" altLang="zh-CN" dirty="0"/>
              <a:t>Storage servers</a:t>
            </a:r>
          </a:p>
          <a:p>
            <a:pPr algn="ctr"/>
            <a:r>
              <a:rPr kumimoji="1" lang="en-US" altLang="zh-CN" dirty="0"/>
              <a:t>e.g., key-value stores</a:t>
            </a:r>
            <a:endParaRPr lang="zh-CN" altLang="en-US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A5071A41-09C9-7940-A765-1B01907CBE5B}"/>
              </a:ext>
            </a:extLst>
          </p:cNvPr>
          <p:cNvSpPr txBox="1"/>
          <p:nvPr/>
        </p:nvSpPr>
        <p:spPr>
          <a:xfrm>
            <a:off x="6247692" y="5368704"/>
            <a:ext cx="10201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A - M</a:t>
            </a:r>
            <a:endParaRPr lang="zh-CN" altLang="en-US" dirty="0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BEFEA6A4-B384-824A-9C35-5EAEF28586CA}"/>
              </a:ext>
            </a:extLst>
          </p:cNvPr>
          <p:cNvSpPr txBox="1"/>
          <p:nvPr/>
        </p:nvSpPr>
        <p:spPr>
          <a:xfrm>
            <a:off x="7139000" y="5368704"/>
            <a:ext cx="10201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dirty="0"/>
              <a:t>N - Z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2987639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5846351-EA60-C04B-8A6A-F859E54BD5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943196"/>
          </a:xfrm>
        </p:spPr>
        <p:txBody>
          <a:bodyPr/>
          <a:lstStyle/>
          <a:p>
            <a:r>
              <a:rPr kumimoji="1" lang="en-US" altLang="zh-CN" dirty="0"/>
              <a:t>e.g., coordinator sends multiple deposit to different servers</a:t>
            </a:r>
          </a:p>
          <a:p>
            <a:pPr lvl="1"/>
            <a:r>
              <a:rPr kumimoji="1" lang="en-US" altLang="zh-CN" dirty="0"/>
              <a:t>They use RPCs to send requests to the server to execute transaction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B6D519-2320-1B45-993C-EFCFAAD29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67</a:t>
            </a:fld>
            <a:endParaRPr lang="zh-CN" altLang="en-US" dirty="0"/>
          </a:p>
        </p:txBody>
      </p:sp>
      <p:cxnSp>
        <p:nvCxnSpPr>
          <p:cNvPr id="7" name="直线箭头连接符 6">
            <a:extLst>
              <a:ext uri="{FF2B5EF4-FFF2-40B4-BE49-F238E27FC236}">
                <a16:creationId xmlns:a16="http://schemas.microsoft.com/office/drawing/2014/main" id="{A529771C-5E1E-274C-B4B0-E5C8DAA3ECC4}"/>
              </a:ext>
            </a:extLst>
          </p:cNvPr>
          <p:cNvCxnSpPr/>
          <p:nvPr/>
        </p:nvCxnSpPr>
        <p:spPr>
          <a:xfrm>
            <a:off x="395536" y="5103928"/>
            <a:ext cx="8136904" cy="0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>
            <a:extLst>
              <a:ext uri="{FF2B5EF4-FFF2-40B4-BE49-F238E27FC236}">
                <a16:creationId xmlns:a16="http://schemas.microsoft.com/office/drawing/2014/main" id="{9B941D70-BB89-BD4C-B268-34E9C10CC362}"/>
              </a:ext>
            </a:extLst>
          </p:cNvPr>
          <p:cNvSpPr txBox="1"/>
          <p:nvPr/>
        </p:nvSpPr>
        <p:spPr>
          <a:xfrm>
            <a:off x="229111" y="4919262"/>
            <a:ext cx="764898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Time </a:t>
            </a:r>
            <a:endParaRPr lang="zh-CN" altLang="en-US" dirty="0"/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7D059D51-E145-1646-8E10-2B21A9D1C00F}"/>
              </a:ext>
            </a:extLst>
          </p:cNvPr>
          <p:cNvGrpSpPr/>
          <p:nvPr/>
        </p:nvGrpSpPr>
        <p:grpSpPr>
          <a:xfrm>
            <a:off x="230777" y="2447987"/>
            <a:ext cx="6544475" cy="2065697"/>
            <a:chOff x="8725" y="1655899"/>
            <a:chExt cx="6544475" cy="2065697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CBDAF3C3-006C-CE4F-9341-A7D33FBF22AC}"/>
                </a:ext>
              </a:extLst>
            </p:cNvPr>
            <p:cNvSpPr/>
            <p:nvPr/>
          </p:nvSpPr>
          <p:spPr>
            <a:xfrm>
              <a:off x="2159732" y="1655899"/>
              <a:ext cx="1224136" cy="576064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dirty="0">
                  <a:solidFill>
                    <a:schemeClr val="tx1"/>
                  </a:solidFill>
                </a:rPr>
                <a:t>发工资</a:t>
              </a:r>
            </a:p>
          </p:txBody>
        </p:sp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92CB8420-2CA7-5E4C-831B-4A95BAB3DE2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01374" y="1777380"/>
              <a:ext cx="534322" cy="534322"/>
            </a:xfrm>
            <a:prstGeom prst="rect">
              <a:avLst/>
            </a:prstGeom>
          </p:spPr>
        </p:pic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EDF4CB25-B02D-0643-88AD-CF4E292B075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01374" y="2683218"/>
              <a:ext cx="534322" cy="534322"/>
            </a:xfrm>
            <a:prstGeom prst="rect">
              <a:avLst/>
            </a:prstGeom>
          </p:spPr>
        </p:pic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AEF676C8-E567-E441-9088-83B996B394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01374" y="3187274"/>
              <a:ext cx="534322" cy="534322"/>
            </a:xfrm>
            <a:prstGeom prst="rect">
              <a:avLst/>
            </a:prstGeom>
          </p:spPr>
        </p:pic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02FE73EC-9529-FC41-A9C0-3AC5A30C615B}"/>
                </a:ext>
              </a:extLst>
            </p:cNvPr>
            <p:cNvSpPr txBox="1"/>
            <p:nvPr/>
          </p:nvSpPr>
          <p:spPr>
            <a:xfrm>
              <a:off x="8725" y="1804779"/>
              <a:ext cx="151216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dirty="0"/>
                <a:t>Coordinator</a:t>
              </a:r>
              <a:endParaRPr lang="zh-CN" altLang="en-US" dirty="0"/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0B827218-8BDD-3A47-865B-B5FB2EEC7BAD}"/>
                </a:ext>
              </a:extLst>
            </p:cNvPr>
            <p:cNvSpPr txBox="1"/>
            <p:nvPr/>
          </p:nvSpPr>
          <p:spPr>
            <a:xfrm>
              <a:off x="33315" y="2715433"/>
              <a:ext cx="151216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dirty="0"/>
                <a:t>Server 0</a:t>
              </a:r>
              <a:endParaRPr lang="zh-CN" altLang="en-US" dirty="0"/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CE67FA5D-853C-3648-A0DC-06DD91759C5D}"/>
                </a:ext>
              </a:extLst>
            </p:cNvPr>
            <p:cNvSpPr txBox="1"/>
            <p:nvPr/>
          </p:nvSpPr>
          <p:spPr>
            <a:xfrm>
              <a:off x="33315" y="3257008"/>
              <a:ext cx="151216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dirty="0"/>
                <a:t>Server 1</a:t>
              </a:r>
              <a:endParaRPr lang="zh-CN" altLang="en-US" dirty="0"/>
            </a:p>
          </p:txBody>
        </p:sp>
        <p:cxnSp>
          <p:nvCxnSpPr>
            <p:cNvPr id="24" name="直线箭头连接符 23">
              <a:extLst>
                <a:ext uri="{FF2B5EF4-FFF2-40B4-BE49-F238E27FC236}">
                  <a16:creationId xmlns:a16="http://schemas.microsoft.com/office/drawing/2014/main" id="{1B1A07D9-CA45-174C-979B-D2DE129E52CF}"/>
                </a:ext>
              </a:extLst>
            </p:cNvPr>
            <p:cNvCxnSpPr>
              <a:stCxn id="9" idx="2"/>
            </p:cNvCxnSpPr>
            <p:nvPr/>
          </p:nvCxnSpPr>
          <p:spPr>
            <a:xfrm>
              <a:off x="2771800" y="2231963"/>
              <a:ext cx="432048" cy="376339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3017F565-30BF-B345-85A4-3D0ADA69E35E}"/>
                </a:ext>
              </a:extLst>
            </p:cNvPr>
            <p:cNvSpPr/>
            <p:nvPr/>
          </p:nvSpPr>
          <p:spPr>
            <a:xfrm>
              <a:off x="2771800" y="2615680"/>
              <a:ext cx="1660051" cy="57606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solidFill>
                    <a:schemeClr val="tx1"/>
                  </a:solidFill>
                </a:rPr>
                <a:t>deposit(“Alice”)</a:t>
              </a:r>
              <a:endParaRPr kumimoji="1"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0A9F2ACF-3FF3-964B-B222-6F31B153E89D}"/>
                </a:ext>
              </a:extLst>
            </p:cNvPr>
            <p:cNvSpPr/>
            <p:nvPr/>
          </p:nvSpPr>
          <p:spPr>
            <a:xfrm>
              <a:off x="5041032" y="3091882"/>
              <a:ext cx="1512168" cy="57606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solidFill>
                    <a:schemeClr val="tx1"/>
                  </a:solidFill>
                </a:rPr>
                <a:t>Audit(“Zack”)</a:t>
              </a:r>
              <a:endParaRPr kumimoji="1" lang="zh-CN" alt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27" name="直线箭头连接符 26">
              <a:extLst>
                <a:ext uri="{FF2B5EF4-FFF2-40B4-BE49-F238E27FC236}">
                  <a16:creationId xmlns:a16="http://schemas.microsoft.com/office/drawing/2014/main" id="{7A0CC781-CF03-A445-8CC5-3C1AE8F4BC46}"/>
                </a:ext>
              </a:extLst>
            </p:cNvPr>
            <p:cNvCxnSpPr>
              <a:cxnSpLocks/>
              <a:stCxn id="9" idx="2"/>
            </p:cNvCxnSpPr>
            <p:nvPr/>
          </p:nvCxnSpPr>
          <p:spPr>
            <a:xfrm>
              <a:off x="2771800" y="2231963"/>
              <a:ext cx="2894130" cy="740983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矩形 18">
            <a:extLst>
              <a:ext uri="{FF2B5EF4-FFF2-40B4-BE49-F238E27FC236}">
                <a16:creationId xmlns:a16="http://schemas.microsoft.com/office/drawing/2014/main" id="{7FB8FF34-2BF2-B24D-997F-87DBAA2345C6}"/>
              </a:ext>
            </a:extLst>
          </p:cNvPr>
          <p:cNvSpPr/>
          <p:nvPr/>
        </p:nvSpPr>
        <p:spPr>
          <a:xfrm>
            <a:off x="4463988" y="2168944"/>
            <a:ext cx="4356992" cy="923330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发工资</a:t>
            </a:r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(bank, accts, amt):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for acct in accts: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	deposit(bank, acct, amt)</a:t>
            </a:r>
          </a:p>
        </p:txBody>
      </p:sp>
      <p:sp>
        <p:nvSpPr>
          <p:cNvPr id="23" name="标题 1">
            <a:extLst>
              <a:ext uri="{FF2B5EF4-FFF2-40B4-BE49-F238E27FC236}">
                <a16:creationId xmlns:a16="http://schemas.microsoft.com/office/drawing/2014/main" id="{C5D83B35-AED2-794F-9DFC-CCDC6BCFFF72}"/>
              </a:ext>
            </a:extLst>
          </p:cNvPr>
          <p:cNvSpPr txBox="1">
            <a:spLocks/>
          </p:cNvSpPr>
          <p:nvPr/>
        </p:nvSpPr>
        <p:spPr>
          <a:xfrm>
            <a:off x="302840" y="228866"/>
            <a:ext cx="8229600" cy="9004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kern="1200">
                <a:solidFill>
                  <a:schemeClr val="accent1"/>
                </a:solidFill>
                <a:latin typeface="+mn-lt"/>
                <a:ea typeface="+mj-ea"/>
                <a:cs typeface="微软雅黑 Light" panose="020B0502040204020203" pitchFamily="34" charset="-122"/>
              </a:defRPr>
            </a:lvl1pPr>
          </a:lstStyle>
          <a:p>
            <a:r>
              <a:rPr kumimoji="1" lang="en-US" altLang="zh-CN" dirty="0"/>
              <a:t>Multi-site transaction </a:t>
            </a:r>
            <a:endParaRPr kumimoji="1" lang="zh-CN" altLang="en-US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0B034DF6-D345-D059-2B5D-C8D2CCB7B1EE}"/>
              </a:ext>
            </a:extLst>
          </p:cNvPr>
          <p:cNvSpPr/>
          <p:nvPr/>
        </p:nvSpPr>
        <p:spPr>
          <a:xfrm>
            <a:off x="4463988" y="133382"/>
            <a:ext cx="4554616" cy="646331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Deposit(bank, a, amt):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bank[a] += amt</a:t>
            </a:r>
          </a:p>
        </p:txBody>
      </p:sp>
    </p:spTree>
    <p:extLst>
      <p:ext uri="{BB962C8B-B14F-4D97-AF65-F5344CB8AC3E}">
        <p14:creationId xmlns:p14="http://schemas.microsoft.com/office/powerpoint/2010/main" val="395599658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5846351-EA60-C04B-8A6A-F859E54BD5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8229600" cy="943196"/>
          </a:xfrm>
        </p:spPr>
        <p:txBody>
          <a:bodyPr/>
          <a:lstStyle/>
          <a:p>
            <a:r>
              <a:rPr kumimoji="1" lang="en-US" altLang="zh-CN" dirty="0"/>
              <a:t>Coordinator sends multiple deposit to different servers</a:t>
            </a:r>
          </a:p>
          <a:p>
            <a:pPr lvl="1"/>
            <a:r>
              <a:rPr kumimoji="1" lang="en-US" altLang="zh-CN" dirty="0"/>
              <a:t>They use RPCs to send requests to the server  to execute transaction 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B6D519-2320-1B45-993C-EFCFAAD29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68</a:t>
            </a:fld>
            <a:endParaRPr lang="zh-CN" altLang="en-US" dirty="0"/>
          </a:p>
        </p:txBody>
      </p:sp>
      <p:cxnSp>
        <p:nvCxnSpPr>
          <p:cNvPr id="7" name="直线箭头连接符 6">
            <a:extLst>
              <a:ext uri="{FF2B5EF4-FFF2-40B4-BE49-F238E27FC236}">
                <a16:creationId xmlns:a16="http://schemas.microsoft.com/office/drawing/2014/main" id="{A529771C-5E1E-274C-B4B0-E5C8DAA3ECC4}"/>
              </a:ext>
            </a:extLst>
          </p:cNvPr>
          <p:cNvCxnSpPr/>
          <p:nvPr/>
        </p:nvCxnSpPr>
        <p:spPr>
          <a:xfrm>
            <a:off x="395536" y="5103928"/>
            <a:ext cx="8136904" cy="0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>
            <a:extLst>
              <a:ext uri="{FF2B5EF4-FFF2-40B4-BE49-F238E27FC236}">
                <a16:creationId xmlns:a16="http://schemas.microsoft.com/office/drawing/2014/main" id="{9B941D70-BB89-BD4C-B268-34E9C10CC362}"/>
              </a:ext>
            </a:extLst>
          </p:cNvPr>
          <p:cNvSpPr txBox="1"/>
          <p:nvPr/>
        </p:nvSpPr>
        <p:spPr>
          <a:xfrm>
            <a:off x="229111" y="4919262"/>
            <a:ext cx="764898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Time </a:t>
            </a:r>
            <a:endParaRPr lang="zh-CN" altLang="en-US" dirty="0"/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7D059D51-E145-1646-8E10-2B21A9D1C00F}"/>
              </a:ext>
            </a:extLst>
          </p:cNvPr>
          <p:cNvGrpSpPr/>
          <p:nvPr/>
        </p:nvGrpSpPr>
        <p:grpSpPr>
          <a:xfrm>
            <a:off x="230777" y="2447987"/>
            <a:ext cx="6703253" cy="2065697"/>
            <a:chOff x="8725" y="1655899"/>
            <a:chExt cx="6703253" cy="2065697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CBDAF3C3-006C-CE4F-9341-A7D33FBF22AC}"/>
                </a:ext>
              </a:extLst>
            </p:cNvPr>
            <p:cNvSpPr/>
            <p:nvPr/>
          </p:nvSpPr>
          <p:spPr>
            <a:xfrm>
              <a:off x="2159732" y="1655899"/>
              <a:ext cx="1224136" cy="576064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zh-CN" altLang="en-US" dirty="0">
                  <a:solidFill>
                    <a:schemeClr val="tx1"/>
                  </a:solidFill>
                </a:rPr>
                <a:t>发工资</a:t>
              </a:r>
            </a:p>
          </p:txBody>
        </p:sp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id="{92CB8420-2CA7-5E4C-831B-4A95BAB3DE2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01374" y="1777380"/>
              <a:ext cx="534322" cy="534322"/>
            </a:xfrm>
            <a:prstGeom prst="rect">
              <a:avLst/>
            </a:prstGeom>
          </p:spPr>
        </p:pic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EDF4CB25-B02D-0643-88AD-CF4E292B075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01374" y="2683218"/>
              <a:ext cx="534322" cy="534322"/>
            </a:xfrm>
            <a:prstGeom prst="rect">
              <a:avLst/>
            </a:prstGeom>
          </p:spPr>
        </p:pic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AEF676C8-E567-E441-9088-83B996B394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01374" y="3187274"/>
              <a:ext cx="534322" cy="534322"/>
            </a:xfrm>
            <a:prstGeom prst="rect">
              <a:avLst/>
            </a:prstGeom>
          </p:spPr>
        </p:pic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02FE73EC-9529-FC41-A9C0-3AC5A30C615B}"/>
                </a:ext>
              </a:extLst>
            </p:cNvPr>
            <p:cNvSpPr txBox="1"/>
            <p:nvPr/>
          </p:nvSpPr>
          <p:spPr>
            <a:xfrm>
              <a:off x="8725" y="1804779"/>
              <a:ext cx="151216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dirty="0"/>
                <a:t>Coordinator</a:t>
              </a:r>
              <a:endParaRPr lang="zh-CN" altLang="en-US" dirty="0"/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id="{0B827218-8BDD-3A47-865B-B5FB2EEC7BAD}"/>
                </a:ext>
              </a:extLst>
            </p:cNvPr>
            <p:cNvSpPr txBox="1"/>
            <p:nvPr/>
          </p:nvSpPr>
          <p:spPr>
            <a:xfrm>
              <a:off x="33315" y="2715433"/>
              <a:ext cx="151216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dirty="0"/>
                <a:t>Server 0</a:t>
              </a:r>
              <a:endParaRPr lang="zh-CN" altLang="en-US" dirty="0"/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CE67FA5D-853C-3648-A0DC-06DD91759C5D}"/>
                </a:ext>
              </a:extLst>
            </p:cNvPr>
            <p:cNvSpPr txBox="1"/>
            <p:nvPr/>
          </p:nvSpPr>
          <p:spPr>
            <a:xfrm>
              <a:off x="33315" y="3257008"/>
              <a:ext cx="1512168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 dirty="0"/>
                <a:t>Server 1</a:t>
              </a:r>
              <a:endParaRPr lang="zh-CN" altLang="en-US" dirty="0"/>
            </a:p>
          </p:txBody>
        </p:sp>
        <p:cxnSp>
          <p:nvCxnSpPr>
            <p:cNvPr id="24" name="直线箭头连接符 23">
              <a:extLst>
                <a:ext uri="{FF2B5EF4-FFF2-40B4-BE49-F238E27FC236}">
                  <a16:creationId xmlns:a16="http://schemas.microsoft.com/office/drawing/2014/main" id="{1B1A07D9-CA45-174C-979B-D2DE129E52CF}"/>
                </a:ext>
              </a:extLst>
            </p:cNvPr>
            <p:cNvCxnSpPr>
              <a:stCxn id="9" idx="2"/>
            </p:cNvCxnSpPr>
            <p:nvPr/>
          </p:nvCxnSpPr>
          <p:spPr>
            <a:xfrm>
              <a:off x="2771800" y="2231963"/>
              <a:ext cx="432048" cy="376339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3017F565-30BF-B345-85A4-3D0ADA69E35E}"/>
                </a:ext>
              </a:extLst>
            </p:cNvPr>
            <p:cNvSpPr/>
            <p:nvPr/>
          </p:nvSpPr>
          <p:spPr>
            <a:xfrm>
              <a:off x="2844075" y="2615680"/>
              <a:ext cx="1663385" cy="57606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solidFill>
                    <a:schemeClr val="tx1"/>
                  </a:solidFill>
                </a:rPr>
                <a:t>deposit(“Alice”)</a:t>
              </a:r>
              <a:endParaRPr kumimoji="1" lang="zh-CN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0A9F2ACF-3FF3-964B-B222-6F31B153E89D}"/>
                </a:ext>
              </a:extLst>
            </p:cNvPr>
            <p:cNvSpPr/>
            <p:nvPr/>
          </p:nvSpPr>
          <p:spPr>
            <a:xfrm>
              <a:off x="4882254" y="3091882"/>
              <a:ext cx="1829724" cy="57606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>
                  <a:solidFill>
                    <a:schemeClr val="tx1"/>
                  </a:solidFill>
                </a:rPr>
                <a:t>deposit(“Zack”)</a:t>
              </a:r>
              <a:endParaRPr kumimoji="1" lang="zh-CN" alt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27" name="直线箭头连接符 26">
              <a:extLst>
                <a:ext uri="{FF2B5EF4-FFF2-40B4-BE49-F238E27FC236}">
                  <a16:creationId xmlns:a16="http://schemas.microsoft.com/office/drawing/2014/main" id="{7A0CC781-CF03-A445-8CC5-3C1AE8F4BC46}"/>
                </a:ext>
              </a:extLst>
            </p:cNvPr>
            <p:cNvCxnSpPr>
              <a:cxnSpLocks/>
              <a:stCxn id="9" idx="2"/>
            </p:cNvCxnSpPr>
            <p:nvPr/>
          </p:nvCxnSpPr>
          <p:spPr>
            <a:xfrm>
              <a:off x="2771800" y="2231963"/>
              <a:ext cx="2894130" cy="740983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arrow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矩形 18">
            <a:extLst>
              <a:ext uri="{FF2B5EF4-FFF2-40B4-BE49-F238E27FC236}">
                <a16:creationId xmlns:a16="http://schemas.microsoft.com/office/drawing/2014/main" id="{7FB8FF34-2BF2-B24D-997F-87DBAA2345C6}"/>
              </a:ext>
            </a:extLst>
          </p:cNvPr>
          <p:cNvSpPr/>
          <p:nvPr/>
        </p:nvSpPr>
        <p:spPr>
          <a:xfrm>
            <a:off x="4463988" y="2168944"/>
            <a:ext cx="4356992" cy="923330"/>
          </a:xfrm>
          <a:prstGeom prst="rect">
            <a:avLst/>
          </a:prstGeom>
          <a:ln w="381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发工资</a:t>
            </a:r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(bank, accts, amt):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for acct in accts:</a:t>
            </a:r>
          </a:p>
          <a:p>
            <a:r>
              <a:rPr lang="is-I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	deposit(bank, acct, amt)</a:t>
            </a:r>
          </a:p>
        </p:txBody>
      </p:sp>
      <p:sp>
        <p:nvSpPr>
          <p:cNvPr id="23" name="Rectangle 4">
            <a:extLst>
              <a:ext uri="{FF2B5EF4-FFF2-40B4-BE49-F238E27FC236}">
                <a16:creationId xmlns:a16="http://schemas.microsoft.com/office/drawing/2014/main" id="{74330931-A460-D548-87BA-37BBE7093F3F}"/>
              </a:ext>
            </a:extLst>
          </p:cNvPr>
          <p:cNvSpPr/>
          <p:nvPr/>
        </p:nvSpPr>
        <p:spPr>
          <a:xfrm>
            <a:off x="1077794" y="4853307"/>
            <a:ext cx="7152218" cy="405683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sz="24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What if one server commits and the other aborts? </a:t>
            </a:r>
          </a:p>
        </p:txBody>
      </p:sp>
      <p:sp>
        <p:nvSpPr>
          <p:cNvPr id="6" name="闪电形 5">
            <a:extLst>
              <a:ext uri="{FF2B5EF4-FFF2-40B4-BE49-F238E27FC236}">
                <a16:creationId xmlns:a16="http://schemas.microsoft.com/office/drawing/2014/main" id="{307D404B-D9EB-F14B-A8B5-6366CFA85590}"/>
              </a:ext>
            </a:extLst>
          </p:cNvPr>
          <p:cNvSpPr/>
          <p:nvPr/>
        </p:nvSpPr>
        <p:spPr>
          <a:xfrm>
            <a:off x="5470122" y="3467116"/>
            <a:ext cx="1051124" cy="1185302"/>
          </a:xfrm>
          <a:prstGeom prst="lightningBolt">
            <a:avLst/>
          </a:prstGeom>
          <a:solidFill>
            <a:srgbClr val="C00000"/>
          </a:solidFill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8" name="标题 1">
            <a:extLst>
              <a:ext uri="{FF2B5EF4-FFF2-40B4-BE49-F238E27FC236}">
                <a16:creationId xmlns:a16="http://schemas.microsoft.com/office/drawing/2014/main" id="{12615416-9BF2-934F-8ABD-AAF83AD7A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40" y="228866"/>
            <a:ext cx="8229600" cy="900442"/>
          </a:xfrm>
        </p:spPr>
        <p:txBody>
          <a:bodyPr/>
          <a:lstStyle/>
          <a:p>
            <a:r>
              <a:rPr kumimoji="1" lang="en-US" altLang="zh-CN" dirty="0"/>
              <a:t>Multi-site transaction 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2327312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4440" y="2171700"/>
            <a:ext cx="781236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kern="0" dirty="0">
                <a:solidFill>
                  <a:srgbClr val="BE384B"/>
                </a:solidFill>
                <a:ea typeface="+mn-ea"/>
              </a:rPr>
              <a:t>Goal: all sites either all commits or all aborts</a:t>
            </a:r>
          </a:p>
          <a:p>
            <a:pPr algn="ctr"/>
            <a:r>
              <a:rPr lang="en-US" altLang="zh-CN" kern="0" dirty="0">
                <a:solidFill>
                  <a:srgbClr val="BE384B"/>
                </a:solidFill>
                <a:ea typeface="+mn-ea"/>
              </a:rPr>
              <a:t>Under partial failure!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9544521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F4CA7D0-FFE0-8C40-B26F-BC4B5D1D62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486518" cy="900442"/>
          </a:xfrm>
        </p:spPr>
        <p:txBody>
          <a:bodyPr/>
          <a:lstStyle/>
          <a:p>
            <a:r>
              <a:rPr lang="en-US" altLang="zh-CN" dirty="0">
                <a:ea typeface="MS PGothic" charset="0"/>
              </a:rPr>
              <a:t>Two-phase Commit: a way to ensure multi-site atomicity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2CBF995-3F8A-A247-9763-C1E2E56297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840" y="1129308"/>
            <a:ext cx="3674984" cy="4356826"/>
          </a:xfrm>
        </p:spPr>
        <p:txBody>
          <a:bodyPr/>
          <a:lstStyle/>
          <a:p>
            <a:r>
              <a:rPr kumimoji="1" lang="en-US" altLang="zh-CN" dirty="0"/>
              <a:t>High-layer TX</a:t>
            </a:r>
          </a:p>
          <a:p>
            <a:pPr lvl="1"/>
            <a:r>
              <a:rPr kumimoji="1" lang="en-US" altLang="zh-CN" dirty="0"/>
              <a:t>The high-level view of the TX</a:t>
            </a:r>
          </a:p>
          <a:p>
            <a:r>
              <a:rPr kumimoji="1" lang="en-US" altLang="zh-CN" dirty="0"/>
              <a:t>Low-layer TX</a:t>
            </a:r>
          </a:p>
          <a:p>
            <a:pPr lvl="1"/>
            <a:r>
              <a:rPr kumimoji="1" lang="en-US" altLang="zh-CN" dirty="0"/>
              <a:t>Specific reads and writes that executed on a single machine</a:t>
            </a:r>
          </a:p>
          <a:p>
            <a:r>
              <a:rPr lang="en-US" altLang="zh-CN" dirty="0">
                <a:ea typeface="MS PGothic" charset="0"/>
              </a:rPr>
              <a:t>Higher-layer transaction coordinates the execution of lower-layer TXs </a:t>
            </a:r>
          </a:p>
          <a:p>
            <a:pPr lvl="1"/>
            <a:r>
              <a:rPr lang="en-US" altLang="zh-CN" dirty="0">
                <a:ea typeface="MS PGothic" charset="0"/>
              </a:rPr>
              <a:t>All low-layer TX either all commits or all aborts</a:t>
            </a:r>
          </a:p>
          <a:p>
            <a:endParaRPr kumimoji="1" lang="en-US" altLang="zh-CN" dirty="0"/>
          </a:p>
          <a:p>
            <a:pPr lvl="1"/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82857DA-3DF9-ED40-B6B8-FF8035D79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70</a:t>
            </a:fld>
            <a:endParaRPr lang="zh-CN" altLang="en-US" dirty="0"/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FFC0E5AA-7758-0B47-A27C-E41B66BBE21C}"/>
              </a:ext>
            </a:extLst>
          </p:cNvPr>
          <p:cNvGrpSpPr/>
          <p:nvPr/>
        </p:nvGrpSpPr>
        <p:grpSpPr>
          <a:xfrm>
            <a:off x="4389102" y="1165763"/>
            <a:ext cx="4555563" cy="1763745"/>
            <a:chOff x="4396545" y="2462034"/>
            <a:chExt cx="4555563" cy="1763745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02811BC8-7E1B-DD4D-88D9-C8C76BB10D52}"/>
                </a:ext>
              </a:extLst>
            </p:cNvPr>
            <p:cNvSpPr/>
            <p:nvPr/>
          </p:nvSpPr>
          <p:spPr>
            <a:xfrm>
              <a:off x="4396545" y="2462034"/>
              <a:ext cx="4176464" cy="1477328"/>
            </a:xfrm>
            <a:prstGeom prst="rect">
              <a:avLst/>
            </a:prstGeom>
            <a:ln w="3810"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prstClr val="black"/>
                  </a:solidFill>
                  <a:latin typeface="Consolas" panose="020B0609020204030204" pitchFamily="49" charset="0"/>
                  <a:ea typeface="楷体"/>
                  <a:cs typeface="Courier"/>
                </a:rPr>
                <a:t>发工资</a:t>
              </a:r>
              <a:r>
                <a:rPr lang="en-US" altLang="zh-CN" dirty="0">
                  <a:solidFill>
                    <a:prstClr val="black"/>
                  </a:solidFill>
                  <a:latin typeface="Consolas" panose="020B0609020204030204" pitchFamily="49" charset="0"/>
                  <a:ea typeface="楷体"/>
                  <a:cs typeface="Courier"/>
                </a:rPr>
                <a:t>(bank, accts, amt):</a:t>
              </a:r>
            </a:p>
            <a:p>
              <a:r>
                <a:rPr lang="en-US" altLang="zh-CN" b="1" dirty="0">
                  <a:solidFill>
                    <a:srgbClr val="C00000"/>
                  </a:solidFill>
                  <a:latin typeface="Consolas" panose="020B0609020204030204" pitchFamily="49" charset="0"/>
                  <a:ea typeface="楷体"/>
                  <a:cs typeface="Courier"/>
                </a:rPr>
                <a:t>    </a:t>
              </a:r>
              <a:r>
                <a:rPr lang="en-US" altLang="zh-CN" b="1" dirty="0" err="1">
                  <a:solidFill>
                    <a:srgbClr val="C00000"/>
                  </a:solidFill>
                  <a:latin typeface="Consolas" panose="020B0609020204030204" pitchFamily="49" charset="0"/>
                  <a:ea typeface="楷体"/>
                  <a:cs typeface="Courier"/>
                </a:rPr>
                <a:t>tx.high_begin</a:t>
              </a:r>
              <a:r>
                <a:rPr lang="en-US" altLang="zh-CN" b="1" dirty="0">
                  <a:solidFill>
                    <a:srgbClr val="C00000"/>
                  </a:solidFill>
                  <a:latin typeface="Consolas" panose="020B0609020204030204" pitchFamily="49" charset="0"/>
                  <a:ea typeface="楷体"/>
                  <a:cs typeface="Courier"/>
                </a:rPr>
                <a:t>()</a:t>
              </a:r>
            </a:p>
            <a:p>
              <a:r>
                <a:rPr lang="is-IS" altLang="zh-CN" dirty="0">
                  <a:solidFill>
                    <a:prstClr val="black"/>
                  </a:solidFill>
                  <a:latin typeface="Consolas" panose="020B0609020204030204" pitchFamily="49" charset="0"/>
                  <a:ea typeface="楷体"/>
                  <a:cs typeface="Courier"/>
                </a:rPr>
                <a:t>    for acct in accts:</a:t>
              </a:r>
            </a:p>
            <a:p>
              <a:r>
                <a:rPr lang="is-IS" altLang="zh-CN" dirty="0">
                  <a:solidFill>
                    <a:prstClr val="black"/>
                  </a:solidFill>
                  <a:latin typeface="Consolas" panose="020B0609020204030204" pitchFamily="49" charset="0"/>
                  <a:ea typeface="楷体"/>
                  <a:cs typeface="Courier"/>
                </a:rPr>
                <a:t>	deposit(bank, acct, amt)</a:t>
              </a:r>
            </a:p>
            <a:p>
              <a:r>
                <a:rPr lang="is-IS" altLang="zh-CN" b="1" dirty="0">
                  <a:solidFill>
                    <a:srgbClr val="C00000"/>
                  </a:solidFill>
                  <a:latin typeface="Consolas" panose="020B0609020204030204" pitchFamily="49" charset="0"/>
                  <a:ea typeface="楷体"/>
                  <a:cs typeface="Courier"/>
                </a:rPr>
                <a:t>    tx.high_commit()</a:t>
              </a:r>
            </a:p>
          </p:txBody>
        </p:sp>
        <p:sp>
          <p:nvSpPr>
            <p:cNvPr id="7" name="Rectangle 4">
              <a:extLst>
                <a:ext uri="{FF2B5EF4-FFF2-40B4-BE49-F238E27FC236}">
                  <a16:creationId xmlns:a16="http://schemas.microsoft.com/office/drawing/2014/main" id="{1209FAD6-BC12-C340-B509-14046ECAE95B}"/>
                </a:ext>
              </a:extLst>
            </p:cNvPr>
            <p:cNvSpPr/>
            <p:nvPr/>
          </p:nvSpPr>
          <p:spPr>
            <a:xfrm>
              <a:off x="6480410" y="3820096"/>
              <a:ext cx="2471698" cy="405683"/>
            </a:xfrm>
            <a:prstGeom prst="rect">
              <a:avLst/>
            </a:prstGeom>
            <a:solidFill>
              <a:srgbClr val="F5FED6"/>
            </a:solidFill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lIns="72000" tIns="0" rIns="72000" bIns="36000">
              <a:spAutoFit/>
            </a:bodyPr>
            <a:lstStyle/>
            <a:p>
              <a:pPr marL="441325" lvl="0" indent="-384175" algn="ctr" fontAlgn="auto">
                <a:spcBef>
                  <a:spcPct val="20000"/>
                </a:spcBef>
                <a:spcAft>
                  <a:spcPts val="0"/>
                </a:spcAft>
                <a:buClr>
                  <a:srgbClr val="FF0066"/>
                </a:buClr>
              </a:pPr>
              <a:r>
                <a:rPr lang="en-US" altLang="zh-CN" sz="2400" dirty="0">
                  <a:solidFill>
                    <a:prstClr val="black"/>
                  </a:solidFill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High-layer TX</a:t>
              </a: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6C928D74-9019-3C40-9C70-2946BE04A554}"/>
              </a:ext>
            </a:extLst>
          </p:cNvPr>
          <p:cNvGrpSpPr/>
          <p:nvPr/>
        </p:nvGrpSpPr>
        <p:grpSpPr>
          <a:xfrm>
            <a:off x="4389102" y="3251214"/>
            <a:ext cx="4594238" cy="1550502"/>
            <a:chOff x="4397492" y="1129308"/>
            <a:chExt cx="4594238" cy="1550502"/>
          </a:xfrm>
        </p:grpSpPr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8F6BEE5D-D53B-4241-B2F4-7C03E959B6F0}"/>
                </a:ext>
              </a:extLst>
            </p:cNvPr>
            <p:cNvSpPr/>
            <p:nvPr/>
          </p:nvSpPr>
          <p:spPr>
            <a:xfrm>
              <a:off x="4397492" y="1129308"/>
              <a:ext cx="4554616" cy="1200329"/>
            </a:xfrm>
            <a:prstGeom prst="rect">
              <a:avLst/>
            </a:prstGeom>
            <a:ln w="3810"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r>
                <a:rPr lang="en-US" altLang="zh-CN" dirty="0">
                  <a:solidFill>
                    <a:prstClr val="black"/>
                  </a:solidFill>
                  <a:latin typeface="Consolas" panose="020B0609020204030204" pitchFamily="49" charset="0"/>
                  <a:ea typeface="楷体"/>
                  <a:cs typeface="Courier"/>
                </a:rPr>
                <a:t>Deposit(bank, a, amt):</a:t>
              </a:r>
            </a:p>
            <a:p>
              <a:r>
                <a:rPr lang="en-US" altLang="zh-CN" dirty="0">
                  <a:solidFill>
                    <a:prstClr val="black"/>
                  </a:solidFill>
                  <a:latin typeface="Consolas" panose="020B0609020204030204" pitchFamily="49" charset="0"/>
                  <a:ea typeface="楷体"/>
                  <a:cs typeface="Courier"/>
                </a:rPr>
                <a:t>    </a:t>
              </a:r>
              <a:r>
                <a:rPr lang="en-US" altLang="zh-CN" b="1" dirty="0" err="1">
                  <a:solidFill>
                    <a:srgbClr val="C00000"/>
                  </a:solidFill>
                  <a:latin typeface="Consolas" panose="020B0609020204030204" pitchFamily="49" charset="0"/>
                  <a:ea typeface="楷体"/>
                  <a:cs typeface="Courier"/>
                </a:rPr>
                <a:t>tx.low_begin</a:t>
              </a:r>
              <a:r>
                <a:rPr lang="en-US" altLang="zh-CN" b="1" dirty="0">
                  <a:solidFill>
                    <a:srgbClr val="C00000"/>
                  </a:solidFill>
                  <a:latin typeface="Consolas" panose="020B0609020204030204" pitchFamily="49" charset="0"/>
                  <a:ea typeface="楷体"/>
                  <a:cs typeface="Courier"/>
                </a:rPr>
                <a:t>()</a:t>
              </a:r>
              <a:endPara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endParaRPr>
            </a:p>
            <a:p>
              <a:r>
                <a:rPr lang="is-IS" altLang="zh-CN" dirty="0">
                  <a:solidFill>
                    <a:prstClr val="black"/>
                  </a:solidFill>
                  <a:latin typeface="Consolas" panose="020B0609020204030204" pitchFamily="49" charset="0"/>
                  <a:ea typeface="楷体"/>
                  <a:cs typeface="Courier"/>
                </a:rPr>
                <a:t>    bank[a] += amt</a:t>
              </a:r>
            </a:p>
            <a:p>
              <a:r>
                <a:rPr lang="is-IS" altLang="zh-CN" b="1" dirty="0">
                  <a:solidFill>
                    <a:srgbClr val="C00000"/>
                  </a:solidFill>
                  <a:latin typeface="Consolas" panose="020B0609020204030204" pitchFamily="49" charset="0"/>
                  <a:ea typeface="楷体"/>
                  <a:cs typeface="Courier"/>
                </a:rPr>
                <a:t>    tx.low_commit()</a:t>
              </a:r>
            </a:p>
          </p:txBody>
        </p:sp>
        <p:sp>
          <p:nvSpPr>
            <p:cNvPr id="8" name="Rectangle 4">
              <a:extLst>
                <a:ext uri="{FF2B5EF4-FFF2-40B4-BE49-F238E27FC236}">
                  <a16:creationId xmlns:a16="http://schemas.microsoft.com/office/drawing/2014/main" id="{B4B2DDE2-4B56-8844-9BE2-D2A9B9834A35}"/>
                </a:ext>
              </a:extLst>
            </p:cNvPr>
            <p:cNvSpPr/>
            <p:nvPr/>
          </p:nvSpPr>
          <p:spPr>
            <a:xfrm>
              <a:off x="6520032" y="2274127"/>
              <a:ext cx="2471698" cy="405683"/>
            </a:xfrm>
            <a:prstGeom prst="rect">
              <a:avLst/>
            </a:prstGeom>
            <a:solidFill>
              <a:srgbClr val="F5FED6"/>
            </a:solidFill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lIns="72000" tIns="0" rIns="72000" bIns="36000">
              <a:spAutoFit/>
            </a:bodyPr>
            <a:lstStyle/>
            <a:p>
              <a:pPr marL="441325" lvl="0" indent="-384175" algn="ctr" fontAlgn="auto">
                <a:spcBef>
                  <a:spcPct val="20000"/>
                </a:spcBef>
                <a:spcAft>
                  <a:spcPts val="0"/>
                </a:spcAft>
                <a:buClr>
                  <a:srgbClr val="FF0066"/>
                </a:buClr>
              </a:pPr>
              <a:r>
                <a:rPr lang="en-US" altLang="zh-CN" sz="2400" dirty="0">
                  <a:solidFill>
                    <a:prstClr val="black"/>
                  </a:solidFill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Low-layer TX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0597488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46ED46-DB89-0743-B1AA-AF527239F9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579296" cy="900442"/>
          </a:xfrm>
        </p:spPr>
        <p:txBody>
          <a:bodyPr/>
          <a:lstStyle/>
          <a:p>
            <a:r>
              <a:rPr lang="en-US" altLang="zh-CN" dirty="0">
                <a:ea typeface="MS PGothic" charset="0"/>
              </a:rPr>
              <a:t>Two-phase Commit: a way to ensure multi-site atomicity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0DC0AD8-9D0F-5B46-92F0-7474BD2111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>
                <a:ea typeface="MS PGothic" charset="0"/>
              </a:rPr>
              <a:t>Phase-1: preparation / voting</a:t>
            </a:r>
          </a:p>
          <a:p>
            <a:pPr lvl="1"/>
            <a:r>
              <a:rPr lang="en-US" altLang="zh-CN" dirty="0">
                <a:ea typeface="MS PGothic" charset="0"/>
              </a:rPr>
              <a:t>Delay the commitment of low-layer TXs </a:t>
            </a:r>
          </a:p>
          <a:p>
            <a:pPr lvl="1"/>
            <a:r>
              <a:rPr lang="en-US" altLang="zh-CN" dirty="0">
                <a:ea typeface="MS PGothic" charset="0"/>
              </a:rPr>
              <a:t>Lower-layer transactions either abort or </a:t>
            </a:r>
            <a:r>
              <a:rPr lang="en-US" altLang="zh-CN" i="1" dirty="0">
                <a:ea typeface="MS PGothic" charset="0"/>
              </a:rPr>
              <a:t>tentatively</a:t>
            </a:r>
            <a:r>
              <a:rPr lang="en-US" altLang="zh-CN" dirty="0">
                <a:ea typeface="MS PGothic" charset="0"/>
              </a:rPr>
              <a:t> committed</a:t>
            </a:r>
          </a:p>
          <a:p>
            <a:pPr lvl="1"/>
            <a:r>
              <a:rPr lang="en-US" altLang="zh-CN" dirty="0">
                <a:ea typeface="MS PGothic" charset="0"/>
              </a:rPr>
              <a:t>Higher-layer transaction evaluate lower situation</a:t>
            </a:r>
          </a:p>
          <a:p>
            <a:r>
              <a:rPr lang="en-US" altLang="zh-CN" dirty="0">
                <a:ea typeface="MS PGothic" charset="0"/>
              </a:rPr>
              <a:t>Phase-2: commitment</a:t>
            </a:r>
          </a:p>
          <a:p>
            <a:pPr lvl="1"/>
            <a:r>
              <a:rPr lang="en-US" altLang="zh-CN" dirty="0">
                <a:ea typeface="MS PGothic" charset="0"/>
              </a:rPr>
              <a:t>The high-layer decides whether low-layer TXs will commit or abort </a:t>
            </a:r>
          </a:p>
          <a:p>
            <a:pPr lvl="1"/>
            <a:r>
              <a:rPr kumimoji="1" lang="en-US" altLang="zh-CN" dirty="0">
                <a:ea typeface="MS PGothic" charset="0"/>
              </a:rPr>
              <a:t>It will also coordinate the commitment of lower-layer TXs</a:t>
            </a:r>
          </a:p>
          <a:p>
            <a:pPr lvl="1"/>
            <a:endParaRPr lang="en-US" altLang="zh-CN" dirty="0">
              <a:ea typeface="MS PGothic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A6F1BF9-CB51-464A-9345-625DA7B16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71</a:t>
            </a:fld>
            <a:endParaRPr lang="zh-CN" altLang="en-US" dirty="0"/>
          </a:p>
        </p:txBody>
      </p:sp>
      <p:pic>
        <p:nvPicPr>
          <p:cNvPr id="41" name="图片 40">
            <a:extLst>
              <a:ext uri="{FF2B5EF4-FFF2-40B4-BE49-F238E27FC236}">
                <a16:creationId xmlns:a16="http://schemas.microsoft.com/office/drawing/2014/main" id="{4DCC0FEA-97DC-6140-912D-97B147ED89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5029" y="3777972"/>
            <a:ext cx="4575139" cy="1823261"/>
          </a:xfrm>
          <a:prstGeom prst="rect">
            <a:avLst/>
          </a:prstGeom>
        </p:spPr>
      </p:pic>
      <p:sp>
        <p:nvSpPr>
          <p:cNvPr id="43" name="文本框 42">
            <a:extLst>
              <a:ext uri="{FF2B5EF4-FFF2-40B4-BE49-F238E27FC236}">
                <a16:creationId xmlns:a16="http://schemas.microsoft.com/office/drawing/2014/main" id="{DB00F68B-8149-BE4D-B9EF-5D85BD57B29F}"/>
              </a:ext>
            </a:extLst>
          </p:cNvPr>
          <p:cNvSpPr txBox="1"/>
          <p:nvPr/>
        </p:nvSpPr>
        <p:spPr>
          <a:xfrm>
            <a:off x="1835696" y="4881756"/>
            <a:ext cx="30963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ea typeface="MS PGothic" charset="0"/>
              </a:rPr>
              <a:t>State transitions of a TX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492110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CAA4E3-5135-EEBA-6ADE-2009B096BA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A2332C1-697A-16C0-0E47-E552BB3C2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579296" cy="900442"/>
          </a:xfrm>
        </p:spPr>
        <p:txBody>
          <a:bodyPr/>
          <a:lstStyle/>
          <a:p>
            <a:r>
              <a:rPr lang="en-US" altLang="zh-CN" dirty="0">
                <a:ea typeface="MS PGothic" charset="0"/>
              </a:rPr>
              <a:t>Two-phase Commit: a way to ensure multi-site atomicity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DE50A3D-D17F-4A62-2A22-F826A66F72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2448272"/>
          </a:xfrm>
        </p:spPr>
        <p:txBody>
          <a:bodyPr/>
          <a:lstStyle/>
          <a:p>
            <a:r>
              <a:rPr lang="en-US" altLang="zh-CN" dirty="0">
                <a:ea typeface="MS PGothic" charset="0"/>
              </a:rPr>
              <a:t>Goal: all lower-TX either all commits, or all aborts </a:t>
            </a:r>
          </a:p>
          <a:p>
            <a:r>
              <a:rPr lang="en-US" altLang="zh-CN" dirty="0">
                <a:ea typeface="MS PGothic" charset="0"/>
              </a:rPr>
              <a:t>How to achieve so? </a:t>
            </a:r>
          </a:p>
          <a:p>
            <a:pPr lvl="1"/>
            <a:r>
              <a:rPr lang="en-US" altLang="zh-CN" dirty="0">
                <a:ea typeface="MS PGothic" charset="0"/>
              </a:rPr>
              <a:t>Simple: if all lower-TXs is tentatively committed, then commit the high TX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0DF4EF4-A24D-0D20-727D-8DC9AD9BB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5006044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E852C81-238F-0148-9177-4F8B5FCE98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28866"/>
            <a:ext cx="8686800" cy="900442"/>
          </a:xfrm>
        </p:spPr>
        <p:txBody>
          <a:bodyPr/>
          <a:lstStyle/>
          <a:p>
            <a:r>
              <a:rPr lang="en-US" altLang="zh-CN" dirty="0">
                <a:ea typeface="MS PGothic" charset="0"/>
              </a:rPr>
              <a:t>Two-phase Commit: a way to ensure multi-site atomicity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6746E7A-ED30-714A-9F57-D2826AA9B9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 err="1"/>
              <a:t>High_begin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Mark itself as a high-level transaction</a:t>
            </a:r>
          </a:p>
          <a:p>
            <a:pPr>
              <a:spcBef>
                <a:spcPts val="1800"/>
              </a:spcBef>
            </a:pPr>
            <a:r>
              <a:rPr kumimoji="1" lang="en-US" altLang="zh-CN" dirty="0" err="1"/>
              <a:t>High_commit</a:t>
            </a:r>
            <a:r>
              <a:rPr kumimoji="1" lang="en-US" altLang="zh-CN" dirty="0"/>
              <a:t> </a:t>
            </a:r>
          </a:p>
          <a:p>
            <a:pPr lvl="1"/>
            <a:r>
              <a:rPr kumimoji="1" lang="en-US" altLang="zh-CN" dirty="0"/>
              <a:t>Send prepare messages to the low-level  transactions to check whether it can commit </a:t>
            </a:r>
          </a:p>
          <a:p>
            <a:pPr lvl="1"/>
            <a:endParaRPr kumimoji="1" lang="zh-CN" altLang="en-US" dirty="0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B319218B-9359-B04C-88F6-9F028803FBD2}"/>
              </a:ext>
            </a:extLst>
          </p:cNvPr>
          <p:cNvGrpSpPr/>
          <p:nvPr/>
        </p:nvGrpSpPr>
        <p:grpSpPr>
          <a:xfrm>
            <a:off x="4716016" y="723625"/>
            <a:ext cx="4284772" cy="1738995"/>
            <a:chOff x="4396545" y="2200367"/>
            <a:chExt cx="4284772" cy="1738995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681ED09D-AA06-A449-8BBE-813556EEB8DC}"/>
                </a:ext>
              </a:extLst>
            </p:cNvPr>
            <p:cNvSpPr/>
            <p:nvPr/>
          </p:nvSpPr>
          <p:spPr>
            <a:xfrm>
              <a:off x="4396545" y="2462034"/>
              <a:ext cx="4176464" cy="1477328"/>
            </a:xfrm>
            <a:prstGeom prst="rect">
              <a:avLst/>
            </a:prstGeom>
            <a:ln w="3810">
              <a:solidFill>
                <a:schemeClr val="tx1"/>
              </a:solidFill>
            </a:ln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prstClr val="black"/>
                  </a:solidFill>
                  <a:latin typeface="Consolas" panose="020B0609020204030204" pitchFamily="49" charset="0"/>
                  <a:ea typeface="楷体"/>
                  <a:cs typeface="Courier"/>
                </a:rPr>
                <a:t>发工资</a:t>
              </a:r>
              <a:r>
                <a:rPr lang="en-US" altLang="zh-CN" dirty="0">
                  <a:solidFill>
                    <a:prstClr val="black"/>
                  </a:solidFill>
                  <a:latin typeface="Consolas" panose="020B0609020204030204" pitchFamily="49" charset="0"/>
                  <a:ea typeface="楷体"/>
                  <a:cs typeface="Courier"/>
                </a:rPr>
                <a:t>(bank, accts, amt):</a:t>
              </a:r>
            </a:p>
            <a:p>
              <a:r>
                <a:rPr lang="en-US" altLang="zh-CN" b="1" dirty="0">
                  <a:solidFill>
                    <a:srgbClr val="C00000"/>
                  </a:solidFill>
                  <a:latin typeface="Consolas" panose="020B0609020204030204" pitchFamily="49" charset="0"/>
                  <a:ea typeface="楷体"/>
                  <a:cs typeface="Courier"/>
                </a:rPr>
                <a:t>    </a:t>
              </a:r>
              <a:r>
                <a:rPr lang="en-US" altLang="zh-CN" b="1" dirty="0" err="1">
                  <a:solidFill>
                    <a:srgbClr val="C00000"/>
                  </a:solidFill>
                  <a:latin typeface="Consolas" panose="020B0609020204030204" pitchFamily="49" charset="0"/>
                  <a:ea typeface="楷体"/>
                  <a:cs typeface="Courier"/>
                </a:rPr>
                <a:t>tx.high_begin</a:t>
              </a:r>
              <a:r>
                <a:rPr lang="en-US" altLang="zh-CN" b="1" dirty="0">
                  <a:solidFill>
                    <a:srgbClr val="C00000"/>
                  </a:solidFill>
                  <a:latin typeface="Consolas" panose="020B0609020204030204" pitchFamily="49" charset="0"/>
                  <a:ea typeface="楷体"/>
                  <a:cs typeface="Courier"/>
                </a:rPr>
                <a:t>()</a:t>
              </a:r>
            </a:p>
            <a:p>
              <a:r>
                <a:rPr lang="is-IS" altLang="zh-CN" dirty="0">
                  <a:solidFill>
                    <a:prstClr val="black"/>
                  </a:solidFill>
                  <a:latin typeface="Consolas" panose="020B0609020204030204" pitchFamily="49" charset="0"/>
                  <a:ea typeface="楷体"/>
                  <a:cs typeface="Courier"/>
                </a:rPr>
                <a:t>    for acct in accts:</a:t>
              </a:r>
            </a:p>
            <a:p>
              <a:r>
                <a:rPr lang="is-IS" altLang="zh-CN" dirty="0">
                  <a:solidFill>
                    <a:prstClr val="black"/>
                  </a:solidFill>
                  <a:latin typeface="Consolas" panose="020B0609020204030204" pitchFamily="49" charset="0"/>
                  <a:ea typeface="楷体"/>
                  <a:cs typeface="Courier"/>
                </a:rPr>
                <a:t>	deposit(bank, acct, amt)</a:t>
              </a:r>
            </a:p>
            <a:p>
              <a:r>
                <a:rPr lang="is-IS" altLang="zh-CN" b="1" dirty="0">
                  <a:solidFill>
                    <a:srgbClr val="C00000"/>
                  </a:solidFill>
                  <a:latin typeface="Consolas" panose="020B0609020204030204" pitchFamily="49" charset="0"/>
                  <a:ea typeface="楷体"/>
                  <a:cs typeface="Courier"/>
                </a:rPr>
                <a:t>    tx.high_commit()</a:t>
              </a:r>
            </a:p>
          </p:txBody>
        </p:sp>
        <p:sp>
          <p:nvSpPr>
            <p:cNvPr id="7" name="Rectangle 4">
              <a:extLst>
                <a:ext uri="{FF2B5EF4-FFF2-40B4-BE49-F238E27FC236}">
                  <a16:creationId xmlns:a16="http://schemas.microsoft.com/office/drawing/2014/main" id="{F35DB1B1-FECD-C946-96AE-1100A8EBE74B}"/>
                </a:ext>
              </a:extLst>
            </p:cNvPr>
            <p:cNvSpPr/>
            <p:nvPr/>
          </p:nvSpPr>
          <p:spPr>
            <a:xfrm>
              <a:off x="6484777" y="2200367"/>
              <a:ext cx="2196540" cy="405683"/>
            </a:xfrm>
            <a:prstGeom prst="rect">
              <a:avLst/>
            </a:prstGeom>
            <a:solidFill>
              <a:srgbClr val="F5FED6"/>
            </a:solidFill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 lIns="72000" tIns="0" rIns="72000" bIns="36000">
              <a:spAutoFit/>
            </a:bodyPr>
            <a:lstStyle/>
            <a:p>
              <a:pPr marL="441325" lvl="0" indent="-384175" algn="ctr" fontAlgn="auto">
                <a:spcBef>
                  <a:spcPct val="20000"/>
                </a:spcBef>
                <a:spcAft>
                  <a:spcPts val="0"/>
                </a:spcAft>
                <a:buClr>
                  <a:srgbClr val="FF0066"/>
                </a:buClr>
              </a:pPr>
              <a:r>
                <a:rPr lang="en-US" altLang="zh-CN" sz="2400" dirty="0">
                  <a:solidFill>
                    <a:prstClr val="black"/>
                  </a:solidFill>
                  <a:latin typeface="Eras Medium ITC" pitchFamily="34" charset="0"/>
                  <a:ea typeface="Verdana" pitchFamily="34" charset="0"/>
                  <a:cs typeface="Verdana" pitchFamily="34" charset="0"/>
                </a:rPr>
                <a:t>High-layer TX</a:t>
              </a:r>
            </a:p>
          </p:txBody>
        </p:sp>
      </p:grpSp>
      <p:cxnSp>
        <p:nvCxnSpPr>
          <p:cNvPr id="8" name="直线箭头连接符 7">
            <a:extLst>
              <a:ext uri="{FF2B5EF4-FFF2-40B4-BE49-F238E27FC236}">
                <a16:creationId xmlns:a16="http://schemas.microsoft.com/office/drawing/2014/main" id="{76645463-9CB1-6041-A249-DF377FF86DAC}"/>
              </a:ext>
            </a:extLst>
          </p:cNvPr>
          <p:cNvCxnSpPr/>
          <p:nvPr/>
        </p:nvCxnSpPr>
        <p:spPr>
          <a:xfrm>
            <a:off x="474403" y="5094121"/>
            <a:ext cx="8136904" cy="0"/>
          </a:xfrm>
          <a:prstGeom prst="straightConnector1">
            <a:avLst/>
          </a:prstGeom>
          <a:ln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0ADF2A93-03DF-3F49-8196-2A7EDDEE0211}"/>
              </a:ext>
            </a:extLst>
          </p:cNvPr>
          <p:cNvSpPr txBox="1"/>
          <p:nvPr/>
        </p:nvSpPr>
        <p:spPr>
          <a:xfrm>
            <a:off x="307978" y="4909455"/>
            <a:ext cx="764898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dirty="0"/>
              <a:t>Time </a:t>
            </a:r>
            <a:endParaRPr lang="zh-CN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292FB98E-24A8-9643-A155-D9EB0B916F3A}"/>
              </a:ext>
            </a:extLst>
          </p:cNvPr>
          <p:cNvSpPr/>
          <p:nvPr/>
        </p:nvSpPr>
        <p:spPr>
          <a:xfrm>
            <a:off x="1360803" y="4153644"/>
            <a:ext cx="1512168" cy="576064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Deposit(…)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D892BAE0-1A88-3A44-A174-76C6B5687CA6}"/>
              </a:ext>
            </a:extLst>
          </p:cNvPr>
          <p:cNvSpPr/>
          <p:nvPr/>
        </p:nvSpPr>
        <p:spPr>
          <a:xfrm>
            <a:off x="3131840" y="4153644"/>
            <a:ext cx="1512168" cy="576064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>
                <a:solidFill>
                  <a:schemeClr val="tx1"/>
                </a:solidFill>
              </a:rPr>
              <a:t>Deposit(…)</a:t>
            </a:r>
            <a:endParaRPr kumimoji="1" lang="zh-CN" altLang="en-US" dirty="0">
              <a:solidFill>
                <a:schemeClr val="tx1"/>
              </a:solidFill>
            </a:endParaRPr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7F16C9C2-463C-3C40-9E3F-DA103AA3C1FB}"/>
              </a:ext>
            </a:extLst>
          </p:cNvPr>
          <p:cNvSpPr/>
          <p:nvPr/>
        </p:nvSpPr>
        <p:spPr>
          <a:xfrm>
            <a:off x="1131289" y="4986121"/>
            <a:ext cx="216024" cy="2160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19" name="直线连接符 18">
            <a:extLst>
              <a:ext uri="{FF2B5EF4-FFF2-40B4-BE49-F238E27FC236}">
                <a16:creationId xmlns:a16="http://schemas.microsoft.com/office/drawing/2014/main" id="{3E95AA24-4924-F846-A172-EB8778DE98A9}"/>
              </a:ext>
            </a:extLst>
          </p:cNvPr>
          <p:cNvCxnSpPr>
            <a:stCxn id="17" idx="0"/>
          </p:cNvCxnSpPr>
          <p:nvPr/>
        </p:nvCxnSpPr>
        <p:spPr>
          <a:xfrm flipV="1">
            <a:off x="1239301" y="3793604"/>
            <a:ext cx="0" cy="1192517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>
            <a:extLst>
              <a:ext uri="{FF2B5EF4-FFF2-40B4-BE49-F238E27FC236}">
                <a16:creationId xmlns:a16="http://schemas.microsoft.com/office/drawing/2014/main" id="{69D72030-0CDA-F740-B137-900D20847D72}"/>
              </a:ext>
            </a:extLst>
          </p:cNvPr>
          <p:cNvSpPr txBox="1"/>
          <p:nvPr/>
        </p:nvSpPr>
        <p:spPr>
          <a:xfrm>
            <a:off x="695739" y="3362400"/>
            <a:ext cx="47774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  <a:latin typeface="Consolas" panose="020B0609020204030204" pitchFamily="49" charset="0"/>
                <a:ea typeface="楷体"/>
                <a:cs typeface="Courier"/>
              </a:rPr>
              <a:t> </a:t>
            </a:r>
            <a:r>
              <a:rPr lang="en-US" altLang="zh-CN" b="1" dirty="0" err="1">
                <a:solidFill>
                  <a:srgbClr val="C00000"/>
                </a:solidFill>
                <a:latin typeface="Consolas" panose="020B0609020204030204" pitchFamily="49" charset="0"/>
                <a:ea typeface="楷体"/>
                <a:cs typeface="Courier"/>
              </a:rPr>
              <a:t>tx.high_begin</a:t>
            </a:r>
            <a:r>
              <a:rPr lang="en-US" altLang="zh-CN" b="1" dirty="0">
                <a:solidFill>
                  <a:srgbClr val="C00000"/>
                </a:solidFill>
                <a:latin typeface="Consolas" panose="020B0609020204030204" pitchFamily="49" charset="0"/>
                <a:ea typeface="楷体"/>
                <a:cs typeface="Courier"/>
              </a:rPr>
              <a:t>()</a:t>
            </a:r>
            <a:endParaRPr lang="zh-CN" altLang="en-US" dirty="0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42B3AFDB-799D-2040-816D-764C0CC93402}"/>
              </a:ext>
            </a:extLst>
          </p:cNvPr>
          <p:cNvSpPr txBox="1"/>
          <p:nvPr/>
        </p:nvSpPr>
        <p:spPr>
          <a:xfrm>
            <a:off x="4499992" y="3362400"/>
            <a:ext cx="47774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C00000"/>
                </a:solidFill>
                <a:latin typeface="Consolas" panose="020B0609020204030204" pitchFamily="49" charset="0"/>
                <a:ea typeface="楷体"/>
                <a:cs typeface="Courier"/>
              </a:rPr>
              <a:t> </a:t>
            </a:r>
            <a:r>
              <a:rPr lang="en-US" altLang="zh-CN" b="1" dirty="0" err="1">
                <a:solidFill>
                  <a:srgbClr val="C00000"/>
                </a:solidFill>
                <a:latin typeface="Consolas" panose="020B0609020204030204" pitchFamily="49" charset="0"/>
                <a:ea typeface="楷体"/>
                <a:cs typeface="Courier"/>
              </a:rPr>
              <a:t>tx.high_commit</a:t>
            </a:r>
            <a:r>
              <a:rPr lang="en-US" altLang="zh-CN" b="1" dirty="0">
                <a:solidFill>
                  <a:srgbClr val="C00000"/>
                </a:solidFill>
                <a:latin typeface="Consolas" panose="020B0609020204030204" pitchFamily="49" charset="0"/>
                <a:ea typeface="楷体"/>
                <a:cs typeface="Courier"/>
              </a:rPr>
              <a:t>()</a:t>
            </a:r>
            <a:endParaRPr lang="zh-CN" altLang="en-US" dirty="0"/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id="{F509E72E-D3EF-0145-97A7-FC43480AAFDC}"/>
              </a:ext>
            </a:extLst>
          </p:cNvPr>
          <p:cNvSpPr/>
          <p:nvPr/>
        </p:nvSpPr>
        <p:spPr>
          <a:xfrm>
            <a:off x="4683652" y="4986121"/>
            <a:ext cx="216024" cy="2160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24" name="直线连接符 23">
            <a:extLst>
              <a:ext uri="{FF2B5EF4-FFF2-40B4-BE49-F238E27FC236}">
                <a16:creationId xmlns:a16="http://schemas.microsoft.com/office/drawing/2014/main" id="{569EFD06-E5FC-F546-96E8-52ED174F867E}"/>
              </a:ext>
            </a:extLst>
          </p:cNvPr>
          <p:cNvCxnSpPr>
            <a:stCxn id="23" idx="0"/>
          </p:cNvCxnSpPr>
          <p:nvPr/>
        </p:nvCxnSpPr>
        <p:spPr>
          <a:xfrm flipV="1">
            <a:off x="4791664" y="3793604"/>
            <a:ext cx="0" cy="1192517"/>
          </a:xfrm>
          <a:prstGeom prst="line">
            <a:avLst/>
          </a:prstGeom>
          <a:ln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 24">
            <a:extLst>
              <a:ext uri="{FF2B5EF4-FFF2-40B4-BE49-F238E27FC236}">
                <a16:creationId xmlns:a16="http://schemas.microsoft.com/office/drawing/2014/main" id="{2DC6CEA4-3746-9243-BBC0-23F9C208A407}"/>
              </a:ext>
            </a:extLst>
          </p:cNvPr>
          <p:cNvSpPr/>
          <p:nvPr/>
        </p:nvSpPr>
        <p:spPr>
          <a:xfrm>
            <a:off x="5127116" y="3902038"/>
            <a:ext cx="3873672" cy="1367308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zh-CN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for</a:t>
            </a:r>
            <a:r>
              <a:rPr kumimoji="1" lang="en-US" altLang="zh-CN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each deposit:</a:t>
            </a:r>
          </a:p>
          <a:p>
            <a:r>
              <a:rPr kumimoji="1" lang="en-US" altLang="zh-CN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kumimoji="1" lang="en-US" altLang="zh-CN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if</a:t>
            </a:r>
            <a:r>
              <a:rPr kumimoji="1" lang="en-US" altLang="zh-CN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1" lang="en-US" altLang="zh-CN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deposit.abort</a:t>
            </a:r>
            <a:r>
              <a:rPr kumimoji="1" lang="en-US" altLang="zh-CN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 abort()</a:t>
            </a:r>
          </a:p>
          <a:p>
            <a:r>
              <a:rPr kumimoji="1" lang="en-US" altLang="zh-CN" b="1" dirty="0">
                <a:solidFill>
                  <a:srgbClr val="0432FF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for</a:t>
            </a:r>
            <a:r>
              <a:rPr kumimoji="1" lang="en-US" altLang="zh-CN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each deposit:</a:t>
            </a:r>
          </a:p>
          <a:p>
            <a:r>
              <a:rPr kumimoji="1" lang="en-US" altLang="zh-CN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kumimoji="1" lang="en-US" altLang="zh-CN" dirty="0" err="1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deposit.commit</a:t>
            </a:r>
            <a:r>
              <a:rPr kumimoji="1" lang="en-US" altLang="zh-CN" dirty="0">
                <a:solidFill>
                  <a:schemeClr val="tx1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 </a:t>
            </a:r>
            <a:endParaRPr kumimoji="1" lang="zh-CN" altLang="en-US" dirty="0">
              <a:solidFill>
                <a:schemeClr val="tx1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004118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AE74FB8-CD37-AA4E-8DEA-6E35F9056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74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4A9B507E-F012-434C-89D2-9262C1AD94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836" y="1057299"/>
            <a:ext cx="7529390" cy="3949200"/>
          </a:xfrm>
          <a:prstGeom prst="rect">
            <a:avLst/>
          </a:prstGeom>
        </p:spPr>
      </p:pic>
      <p:sp>
        <p:nvSpPr>
          <p:cNvPr id="8" name="内容占位符 2">
            <a:extLst>
              <a:ext uri="{FF2B5EF4-FFF2-40B4-BE49-F238E27FC236}">
                <a16:creationId xmlns:a16="http://schemas.microsoft.com/office/drawing/2014/main" id="{E3DDF9A0-431C-7143-9C07-B67C3C5B5B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0487" y="4756902"/>
            <a:ext cx="9309720" cy="1080120"/>
          </a:xfrm>
        </p:spPr>
        <p:txBody>
          <a:bodyPr>
            <a:normAutofit/>
          </a:bodyPr>
          <a:lstStyle/>
          <a:p>
            <a:r>
              <a:rPr lang="en-US" altLang="zh-CN" dirty="0"/>
              <a:t>Idea: the coordinator is responsible for committing all the TXs </a:t>
            </a:r>
          </a:p>
          <a:p>
            <a:pPr marL="560388" lvl="2" indent="0">
              <a:buNone/>
            </a:pPr>
            <a:r>
              <a:rPr lang="en-US" altLang="zh-CN" dirty="0">
                <a:ea typeface="MS PGothic" charset="0"/>
              </a:rPr>
              <a:t>By sending RPCs or Messages to all the other servers </a:t>
            </a:r>
          </a:p>
        </p:txBody>
      </p:sp>
      <p:sp>
        <p:nvSpPr>
          <p:cNvPr id="9" name="标题 1">
            <a:extLst>
              <a:ext uri="{FF2B5EF4-FFF2-40B4-BE49-F238E27FC236}">
                <a16:creationId xmlns:a16="http://schemas.microsoft.com/office/drawing/2014/main" id="{A7121F5B-3656-E94F-B0A6-A66D44322F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840" y="228866"/>
            <a:ext cx="8229600" cy="900442"/>
          </a:xfrm>
        </p:spPr>
        <p:txBody>
          <a:bodyPr/>
          <a:lstStyle/>
          <a:p>
            <a:r>
              <a:rPr kumimoji="1" lang="en-US" altLang="zh-CN" dirty="0"/>
              <a:t>Multi-site transactions under two-phase commit 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7067301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4440" y="2171700"/>
            <a:ext cx="781236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kern="0" dirty="0">
                <a:solidFill>
                  <a:srgbClr val="BE384B"/>
                </a:solidFill>
                <a:ea typeface="+mn-ea"/>
              </a:rPr>
              <a:t>Challenge: unreliable communications, coordinator &amp; worker 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4773115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46ED46-DB89-0743-B1AA-AF527239F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charset="0"/>
              </a:rPr>
              <a:t>Multiple-site Atomicity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0DC0AD8-9D0F-5B46-92F0-7474BD2111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896544"/>
          </a:xfrm>
        </p:spPr>
        <p:txBody>
          <a:bodyPr>
            <a:normAutofit/>
          </a:bodyPr>
          <a:lstStyle/>
          <a:p>
            <a:r>
              <a:rPr lang="en-US" altLang="zh-CN" dirty="0">
                <a:solidFill>
                  <a:srgbClr val="C00000"/>
                </a:solidFill>
                <a:ea typeface="MS PGothic" charset="0"/>
              </a:rPr>
              <a:t>Principles: </a:t>
            </a:r>
          </a:p>
          <a:p>
            <a:pPr lvl="1"/>
            <a:r>
              <a:rPr lang="en-US" altLang="zh-CN" dirty="0">
                <a:solidFill>
                  <a:srgbClr val="C00000"/>
                </a:solidFill>
                <a:ea typeface="MS PGothic" charset="0"/>
              </a:rPr>
              <a:t>Following the coordinator’s decision </a:t>
            </a:r>
          </a:p>
          <a:p>
            <a:pPr lvl="1"/>
            <a:r>
              <a:rPr lang="en-US" altLang="zh-CN" dirty="0">
                <a:solidFill>
                  <a:srgbClr val="C00000"/>
                </a:solidFill>
                <a:ea typeface="MS PGothic" charset="0"/>
              </a:rPr>
              <a:t>Log sufficient state to tolerate failures (e.g., the coordinator’s decision)</a:t>
            </a:r>
          </a:p>
          <a:p>
            <a:r>
              <a:rPr lang="en-US" altLang="zh-CN" dirty="0">
                <a:ea typeface="MS PGothic" charset="0"/>
              </a:rPr>
              <a:t>Coordinator (do the decision &amp; maintain the state)</a:t>
            </a:r>
          </a:p>
          <a:p>
            <a:pPr lvl="1"/>
            <a:r>
              <a:rPr lang="en-US" altLang="zh-CN" dirty="0">
                <a:ea typeface="MS PGothic" charset="0"/>
              </a:rPr>
              <a:t>Collect some </a:t>
            </a:r>
            <a:r>
              <a:rPr lang="en-US" altLang="zh-CN" b="1" dirty="0">
                <a:highlight>
                  <a:srgbClr val="FFFF00"/>
                </a:highlight>
                <a:ea typeface="MS PGothic" charset="0"/>
              </a:rPr>
              <a:t>ABORT</a:t>
            </a:r>
            <a:r>
              <a:rPr lang="en-US" altLang="zh-CN" dirty="0">
                <a:ea typeface="MS PGothic" charset="0"/>
              </a:rPr>
              <a:t> or nothing: </a:t>
            </a:r>
            <a:r>
              <a:rPr lang="en-US" altLang="zh-CN" b="1" dirty="0">
                <a:highlight>
                  <a:srgbClr val="FFFF00"/>
                </a:highlight>
                <a:ea typeface="MS PGothic" charset="0"/>
              </a:rPr>
              <a:t>ABORT</a:t>
            </a:r>
            <a:r>
              <a:rPr lang="en-US" altLang="zh-CN" dirty="0">
                <a:ea typeface="MS PGothic" charset="0"/>
              </a:rPr>
              <a:t> or retry</a:t>
            </a:r>
          </a:p>
          <a:p>
            <a:pPr lvl="1"/>
            <a:r>
              <a:rPr lang="en-US" altLang="zh-CN" dirty="0">
                <a:ea typeface="MS PGothic" charset="0"/>
              </a:rPr>
              <a:t>Collect all </a:t>
            </a:r>
            <a:r>
              <a:rPr lang="en-US" altLang="zh-CN" b="1" dirty="0">
                <a:highlight>
                  <a:srgbClr val="FFFF00"/>
                </a:highlight>
                <a:ea typeface="MS PGothic" charset="0"/>
              </a:rPr>
              <a:t>COMMIT</a:t>
            </a:r>
            <a:r>
              <a:rPr lang="en-US" altLang="zh-CN" dirty="0">
                <a:ea typeface="MS PGothic" charset="0"/>
              </a:rPr>
              <a:t>: then </a:t>
            </a:r>
            <a:r>
              <a:rPr lang="en-US" altLang="zh-CN" b="1" dirty="0">
                <a:highlight>
                  <a:srgbClr val="FFFF00"/>
                </a:highlight>
                <a:ea typeface="MS PGothic" charset="0"/>
              </a:rPr>
              <a:t>COMMIT</a:t>
            </a:r>
            <a:endParaRPr lang="en-US" altLang="zh-CN" dirty="0">
              <a:ea typeface="MS PGothic" charset="0"/>
            </a:endParaRPr>
          </a:p>
          <a:p>
            <a:r>
              <a:rPr lang="en-US" altLang="zh-CN" dirty="0">
                <a:ea typeface="MS PGothic" charset="0"/>
              </a:rPr>
              <a:t>Worker passively react to the coordinator’s actions </a:t>
            </a:r>
          </a:p>
          <a:p>
            <a:pPr lvl="1"/>
            <a:r>
              <a:rPr lang="en-US" altLang="zh-CN" dirty="0">
                <a:ea typeface="MS PGothic" charset="0"/>
              </a:rPr>
              <a:t>If no message is sent from the coordinator, just wait </a:t>
            </a:r>
          </a:p>
          <a:p>
            <a:pPr lvl="1"/>
            <a:r>
              <a:rPr lang="en-US" altLang="zh-CN" dirty="0">
                <a:ea typeface="MS PGothic" charset="0"/>
              </a:rPr>
              <a:t>When receive </a:t>
            </a:r>
            <a:r>
              <a:rPr lang="en-US" altLang="zh-CN" b="1" dirty="0">
                <a:highlight>
                  <a:srgbClr val="FFFF00"/>
                </a:highlight>
                <a:ea typeface="MS PGothic" charset="0"/>
              </a:rPr>
              <a:t>COMMIT</a:t>
            </a:r>
            <a:r>
              <a:rPr lang="en-US" altLang="zh-CN" dirty="0">
                <a:ea typeface="MS PGothic" charset="0"/>
              </a:rPr>
              <a:t>: then </a:t>
            </a:r>
            <a:r>
              <a:rPr lang="en-US" altLang="zh-CN" b="1" dirty="0">
                <a:highlight>
                  <a:srgbClr val="FFFF00"/>
                </a:highlight>
                <a:ea typeface="MS PGothic" charset="0"/>
              </a:rPr>
              <a:t>COMMIT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A6F1BF9-CB51-464A-9345-625DA7B16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34437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855EAC-F472-0708-A12E-A6A84877DF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19D4B65-92E5-42CD-1855-E37F7B159B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Logging rule of WAL under 2PC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452CD65-3451-AF6D-4612-7C32373ABE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Low-layer transaction </a:t>
            </a:r>
          </a:p>
          <a:p>
            <a:pPr lvl="1"/>
            <a:r>
              <a:rPr kumimoji="1" lang="en-US" altLang="zh-CN" dirty="0"/>
              <a:t>REDO-UNDO log entries: like normal</a:t>
            </a:r>
          </a:p>
          <a:p>
            <a:pPr lvl="1"/>
            <a:r>
              <a:rPr kumimoji="1" lang="en-US" altLang="zh-CN" dirty="0"/>
              <a:t>Commit log entry -&gt; Tentative commit log entry </a:t>
            </a:r>
            <a:r>
              <a:rPr kumimoji="1" lang="en-US" altLang="zh-CN" b="1" dirty="0">
                <a:highlight>
                  <a:srgbClr val="FFFF00"/>
                </a:highlight>
              </a:rPr>
              <a:t>(PREPARED)</a:t>
            </a:r>
          </a:p>
          <a:p>
            <a:pPr lvl="2"/>
            <a:r>
              <a:rPr kumimoji="1" lang="en-US" altLang="zh-CN" sz="1800" dirty="0"/>
              <a:t>Contains a reference to the high-layer TX </a:t>
            </a:r>
          </a:p>
          <a:p>
            <a:pPr lvl="2"/>
            <a:r>
              <a:rPr kumimoji="1" lang="en-US" altLang="zh-CN" dirty="0"/>
              <a:t>In case of failure: ask the high-layer TX’s coordinator to see if I can commit</a:t>
            </a:r>
          </a:p>
          <a:p>
            <a:pPr lvl="2"/>
            <a:endParaRPr kumimoji="1" lang="en-US" altLang="zh-CN" sz="1800" dirty="0"/>
          </a:p>
          <a:p>
            <a:r>
              <a:rPr kumimoji="1" lang="en-US" altLang="zh-CN" dirty="0"/>
              <a:t>High-layer transaction </a:t>
            </a:r>
            <a:r>
              <a:rPr kumimoji="1" lang="zh-CN" altLang="en-US" dirty="0"/>
              <a:t>（</a:t>
            </a:r>
            <a:r>
              <a:rPr kumimoji="1" lang="en-US" altLang="zh-CN" dirty="0"/>
              <a:t>Responsible for commit of low-layer TXs)  </a:t>
            </a:r>
          </a:p>
          <a:p>
            <a:pPr lvl="1"/>
            <a:r>
              <a:rPr kumimoji="1" lang="en-US" altLang="zh-CN" dirty="0"/>
              <a:t>Log the prepare log as a commitment of a high-layer TX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8B178B1-F623-F91E-D857-E819FC4420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pPr/>
              <a:t>77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2805042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AE74FB8-CD37-AA4E-8DEA-6E35F9056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78</a:t>
            </a:fld>
            <a:endParaRPr lang="zh-CN" altLang="en-US"/>
          </a:p>
        </p:txBody>
      </p:sp>
      <p:sp>
        <p:nvSpPr>
          <p:cNvPr id="8" name="内容占位符 2">
            <a:extLst>
              <a:ext uri="{FF2B5EF4-FFF2-40B4-BE49-F238E27FC236}">
                <a16:creationId xmlns:a16="http://schemas.microsoft.com/office/drawing/2014/main" id="{E3DDF9A0-431C-7143-9C07-B67C3C5B5B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441676"/>
            <a:ext cx="8229600" cy="1080120"/>
          </a:xfrm>
        </p:spPr>
        <p:txBody>
          <a:bodyPr>
            <a:normAutofit/>
          </a:bodyPr>
          <a:lstStyle/>
          <a:p>
            <a:r>
              <a:rPr lang="en-US" altLang="zh-CN" dirty="0">
                <a:solidFill>
                  <a:srgbClr val="BD374B"/>
                </a:solidFill>
              </a:rPr>
              <a:t>two-phase commit</a:t>
            </a:r>
            <a:r>
              <a:rPr lang="en-US" altLang="zh-CN" dirty="0"/>
              <a:t>: nodes agree that they are ready to commit before committing </a:t>
            </a:r>
          </a:p>
          <a:p>
            <a:pPr marL="74250" lvl="1" indent="0">
              <a:buNone/>
            </a:pPr>
            <a:endParaRPr lang="en-US" altLang="zh-CN" dirty="0">
              <a:ea typeface="MS PGothic" charset="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AD501D7-D47C-DC41-A668-CB0953ACE8C3}"/>
              </a:ext>
            </a:extLst>
          </p:cNvPr>
          <p:cNvSpPr/>
          <p:nvPr/>
        </p:nvSpPr>
        <p:spPr>
          <a:xfrm>
            <a:off x="0" y="1161161"/>
            <a:ext cx="9144000" cy="12380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A607917E-3655-AC47-A2A6-BBCBBDDF4AC1}"/>
              </a:ext>
            </a:extLst>
          </p:cNvPr>
          <p:cNvCxnSpPr/>
          <p:nvPr/>
        </p:nvCxnSpPr>
        <p:spPr>
          <a:xfrm>
            <a:off x="1007604" y="1057300"/>
            <a:ext cx="0" cy="3168352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D58073E8-A992-3542-B8E7-BE112F5F0CCF}"/>
              </a:ext>
            </a:extLst>
          </p:cNvPr>
          <p:cNvSpPr txBox="1"/>
          <p:nvPr/>
        </p:nvSpPr>
        <p:spPr>
          <a:xfrm>
            <a:off x="467544" y="462072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Myriad Pro Light SemiCond"/>
                <a:ea typeface="MS PGothic" charset="0"/>
                <a:cs typeface="Arial" panose="020B0604020202020204" pitchFamily="34" charset="0"/>
              </a:rPr>
              <a:t>client</a:t>
            </a:r>
            <a:endParaRPr lang="zh-CN" altLang="en-US" sz="2400" b="1" dirty="0">
              <a:latin typeface="Myriad Pro Light SemiCond"/>
              <a:ea typeface="MS PGothic" charset="0"/>
              <a:cs typeface="Arial" panose="020B060402020202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6B4CFDF7-5B68-7944-B7A7-8D5492E0F2BB}"/>
              </a:ext>
            </a:extLst>
          </p:cNvPr>
          <p:cNvSpPr txBox="1"/>
          <p:nvPr/>
        </p:nvSpPr>
        <p:spPr>
          <a:xfrm>
            <a:off x="2339752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Myriad Pro Light SemiCond"/>
                <a:ea typeface="MS PGothic" charset="0"/>
                <a:cs typeface="Arial" panose="020B0604020202020204" pitchFamily="34" charset="0"/>
              </a:rPr>
              <a:t>coordinator</a:t>
            </a:r>
            <a:endParaRPr lang="zh-CN" altLang="en-US" sz="2400" b="1" dirty="0">
              <a:latin typeface="Myriad Pro Light SemiCond"/>
              <a:ea typeface="MS PGothic" charset="0"/>
              <a:cs typeface="Arial" panose="020B0604020202020204" pitchFamily="34" charset="0"/>
            </a:endParaRPr>
          </a:p>
        </p:txBody>
      </p:sp>
      <p:cxnSp>
        <p:nvCxnSpPr>
          <p:cNvPr id="11" name="直线连接符 10">
            <a:extLst>
              <a:ext uri="{FF2B5EF4-FFF2-40B4-BE49-F238E27FC236}">
                <a16:creationId xmlns:a16="http://schemas.microsoft.com/office/drawing/2014/main" id="{7718F388-BEF5-334E-B2B0-E6BC045E78DE}"/>
              </a:ext>
            </a:extLst>
          </p:cNvPr>
          <p:cNvCxnSpPr/>
          <p:nvPr/>
        </p:nvCxnSpPr>
        <p:spPr>
          <a:xfrm>
            <a:off x="3275856" y="1057300"/>
            <a:ext cx="0" cy="3168352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>
            <a:extLst>
              <a:ext uri="{FF2B5EF4-FFF2-40B4-BE49-F238E27FC236}">
                <a16:creationId xmlns:a16="http://schemas.microsoft.com/office/drawing/2014/main" id="{BF0D8AA3-2596-8641-BF35-80B22CA2E0A6}"/>
              </a:ext>
            </a:extLst>
          </p:cNvPr>
          <p:cNvSpPr txBox="1"/>
          <p:nvPr/>
        </p:nvSpPr>
        <p:spPr>
          <a:xfrm>
            <a:off x="4644008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Arial" panose="020B0604020202020204" pitchFamily="34" charset="0"/>
              </a:rPr>
              <a:t>A-M</a:t>
            </a:r>
            <a:r>
              <a:rPr lang="zh-CN" altLang="en-US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Arial" panose="020B0604020202020204" pitchFamily="34" charset="0"/>
              </a:rPr>
              <a:t> </a:t>
            </a:r>
            <a:r>
              <a:rPr lang="en-US" altLang="zh-CN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Arial" panose="020B0604020202020204" pitchFamily="34" charset="0"/>
              </a:rPr>
              <a:t>server</a:t>
            </a:r>
            <a:endParaRPr lang="zh-CN" altLang="en-US" sz="2400" b="1" dirty="0">
              <a:solidFill>
                <a:srgbClr val="BD374B"/>
              </a:solidFill>
              <a:latin typeface="Myriad Pro Light SemiCond"/>
              <a:ea typeface="MS PGothic" charset="0"/>
              <a:cs typeface="Arial" panose="020B0604020202020204" pitchFamily="34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A3CA9132-AFDE-CA48-9692-8DE454A62F7C}"/>
              </a:ext>
            </a:extLst>
          </p:cNvPr>
          <p:cNvSpPr txBox="1"/>
          <p:nvPr/>
        </p:nvSpPr>
        <p:spPr>
          <a:xfrm>
            <a:off x="6876256" y="462071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Arial" panose="020B0604020202020204" pitchFamily="34" charset="0"/>
              </a:rPr>
              <a:t>N-Z</a:t>
            </a:r>
            <a:r>
              <a:rPr lang="zh-CN" altLang="en-US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Arial" panose="020B0604020202020204" pitchFamily="34" charset="0"/>
              </a:rPr>
              <a:t> </a:t>
            </a:r>
            <a:r>
              <a:rPr lang="en-US" altLang="zh-CN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Arial" panose="020B0604020202020204" pitchFamily="34" charset="0"/>
              </a:rPr>
              <a:t>server</a:t>
            </a:r>
            <a:endParaRPr lang="zh-CN" altLang="en-US" sz="2400" b="1" dirty="0">
              <a:solidFill>
                <a:srgbClr val="0070C0"/>
              </a:solidFill>
              <a:latin typeface="Myriad Pro Light SemiCond"/>
              <a:ea typeface="MS PGothic" charset="0"/>
              <a:cs typeface="Arial" panose="020B0604020202020204" pitchFamily="34" charset="0"/>
            </a:endParaRPr>
          </a:p>
        </p:txBody>
      </p:sp>
      <p:cxnSp>
        <p:nvCxnSpPr>
          <p:cNvPr id="14" name="直线连接符 13">
            <a:extLst>
              <a:ext uri="{FF2B5EF4-FFF2-40B4-BE49-F238E27FC236}">
                <a16:creationId xmlns:a16="http://schemas.microsoft.com/office/drawing/2014/main" id="{D0F0B1F3-1D5D-3243-A6B2-F51D16A545F8}"/>
              </a:ext>
            </a:extLst>
          </p:cNvPr>
          <p:cNvCxnSpPr/>
          <p:nvPr/>
        </p:nvCxnSpPr>
        <p:spPr>
          <a:xfrm>
            <a:off x="5580112" y="1057300"/>
            <a:ext cx="0" cy="3168352"/>
          </a:xfrm>
          <a:prstGeom prst="line">
            <a:avLst/>
          </a:prstGeom>
          <a:ln w="38100">
            <a:solidFill>
              <a:srgbClr val="BD37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线连接符 14">
            <a:extLst>
              <a:ext uri="{FF2B5EF4-FFF2-40B4-BE49-F238E27FC236}">
                <a16:creationId xmlns:a16="http://schemas.microsoft.com/office/drawing/2014/main" id="{6BF61CAE-6177-C847-A29D-0035D46EC9AC}"/>
              </a:ext>
            </a:extLst>
          </p:cNvPr>
          <p:cNvCxnSpPr/>
          <p:nvPr/>
        </p:nvCxnSpPr>
        <p:spPr>
          <a:xfrm>
            <a:off x="7884368" y="1057300"/>
            <a:ext cx="0" cy="3168352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线箭头连接符 15">
            <a:extLst>
              <a:ext uri="{FF2B5EF4-FFF2-40B4-BE49-F238E27FC236}">
                <a16:creationId xmlns:a16="http://schemas.microsoft.com/office/drawing/2014/main" id="{E5E1C7F1-EF48-0C40-8977-2AD0B1908D59}"/>
              </a:ext>
            </a:extLst>
          </p:cNvPr>
          <p:cNvCxnSpPr/>
          <p:nvPr/>
        </p:nvCxnSpPr>
        <p:spPr>
          <a:xfrm>
            <a:off x="1115616" y="1273324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箭头连接符 16">
            <a:extLst>
              <a:ext uri="{FF2B5EF4-FFF2-40B4-BE49-F238E27FC236}">
                <a16:creationId xmlns:a16="http://schemas.microsoft.com/office/drawing/2014/main" id="{72D7FB37-0A1E-F94D-B522-A5B84A6202EE}"/>
              </a:ext>
            </a:extLst>
          </p:cNvPr>
          <p:cNvCxnSpPr/>
          <p:nvPr/>
        </p:nvCxnSpPr>
        <p:spPr>
          <a:xfrm>
            <a:off x="3419872" y="148934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线箭头连接符 17">
            <a:extLst>
              <a:ext uri="{FF2B5EF4-FFF2-40B4-BE49-F238E27FC236}">
                <a16:creationId xmlns:a16="http://schemas.microsoft.com/office/drawing/2014/main" id="{1946CD26-82B0-674C-941C-DE8697880597}"/>
              </a:ext>
            </a:extLst>
          </p:cNvPr>
          <p:cNvCxnSpPr/>
          <p:nvPr/>
        </p:nvCxnSpPr>
        <p:spPr>
          <a:xfrm>
            <a:off x="3419872" y="164174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线箭头连接符 18">
            <a:extLst>
              <a:ext uri="{FF2B5EF4-FFF2-40B4-BE49-F238E27FC236}">
                <a16:creationId xmlns:a16="http://schemas.microsoft.com/office/drawing/2014/main" id="{A0A885DF-4948-A842-80E3-F045BDEF2727}"/>
              </a:ext>
            </a:extLst>
          </p:cNvPr>
          <p:cNvCxnSpPr/>
          <p:nvPr/>
        </p:nvCxnSpPr>
        <p:spPr>
          <a:xfrm>
            <a:off x="3419872" y="1841004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线箭头连接符 19">
            <a:extLst>
              <a:ext uri="{FF2B5EF4-FFF2-40B4-BE49-F238E27FC236}">
                <a16:creationId xmlns:a16="http://schemas.microsoft.com/office/drawing/2014/main" id="{038B7D99-A8C2-6142-8D34-45E5A5235145}"/>
              </a:ext>
            </a:extLst>
          </p:cNvPr>
          <p:cNvCxnSpPr/>
          <p:nvPr/>
        </p:nvCxnSpPr>
        <p:spPr>
          <a:xfrm>
            <a:off x="3419872" y="1993404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线箭头连接符 20">
            <a:extLst>
              <a:ext uri="{FF2B5EF4-FFF2-40B4-BE49-F238E27FC236}">
                <a16:creationId xmlns:a16="http://schemas.microsoft.com/office/drawing/2014/main" id="{E15D577E-15DD-C042-B757-6F5BF918BA7B}"/>
              </a:ext>
            </a:extLst>
          </p:cNvPr>
          <p:cNvCxnSpPr/>
          <p:nvPr/>
        </p:nvCxnSpPr>
        <p:spPr>
          <a:xfrm>
            <a:off x="1085136" y="220942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>
            <a:extLst>
              <a:ext uri="{FF2B5EF4-FFF2-40B4-BE49-F238E27FC236}">
                <a16:creationId xmlns:a16="http://schemas.microsoft.com/office/drawing/2014/main" id="{6852B0C9-6DF6-064A-AE2D-96E035648FFE}"/>
              </a:ext>
            </a:extLst>
          </p:cNvPr>
          <p:cNvSpPr txBox="1"/>
          <p:nvPr/>
        </p:nvSpPr>
        <p:spPr>
          <a:xfrm>
            <a:off x="1879888" y="2039124"/>
            <a:ext cx="504056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Arial" panose="020B0604020202020204" pitchFamily="34" charset="0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Arial" panose="020B0604020202020204" pitchFamily="34" charset="0"/>
            </a:endParaRPr>
          </a:p>
        </p:txBody>
      </p:sp>
      <p:cxnSp>
        <p:nvCxnSpPr>
          <p:cNvPr id="23" name="直线箭头连接符 22">
            <a:extLst>
              <a:ext uri="{FF2B5EF4-FFF2-40B4-BE49-F238E27FC236}">
                <a16:creationId xmlns:a16="http://schemas.microsoft.com/office/drawing/2014/main" id="{3FA37EC6-F537-A547-AD2F-13DC9FDBF7F1}"/>
              </a:ext>
            </a:extLst>
          </p:cNvPr>
          <p:cNvCxnSpPr/>
          <p:nvPr/>
        </p:nvCxnSpPr>
        <p:spPr>
          <a:xfrm>
            <a:off x="1115616" y="256946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>
            <a:extLst>
              <a:ext uri="{FF2B5EF4-FFF2-40B4-BE49-F238E27FC236}">
                <a16:creationId xmlns:a16="http://schemas.microsoft.com/office/drawing/2014/main" id="{964A021A-DD97-0E4C-8F7E-CF12A5D023AB}"/>
              </a:ext>
            </a:extLst>
          </p:cNvPr>
          <p:cNvSpPr txBox="1"/>
          <p:nvPr/>
        </p:nvSpPr>
        <p:spPr>
          <a:xfrm>
            <a:off x="1650152" y="2385680"/>
            <a:ext cx="9886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Arial" panose="020B0604020202020204" pitchFamily="34" charset="0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Arial" panose="020B0604020202020204" pitchFamily="34" charset="0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504CAD7A-E0CD-0547-81B4-778F6AE51395}"/>
              </a:ext>
            </a:extLst>
          </p:cNvPr>
          <p:cNvSpPr txBox="1"/>
          <p:nvPr/>
        </p:nvSpPr>
        <p:spPr>
          <a:xfrm>
            <a:off x="1079613" y="1296550"/>
            <a:ext cx="219624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assume all parts of the transactions prior to </a:t>
            </a:r>
          </a:p>
          <a:p>
            <a:r>
              <a:rPr lang="en-US" altLang="zh-CN" sz="1400" dirty="0"/>
              <a:t>commit have happened </a:t>
            </a:r>
            <a:endParaRPr lang="en-US" altLang="zh-CN" sz="1400" dirty="0">
              <a:effectLst/>
            </a:endParaRPr>
          </a:p>
        </p:txBody>
      </p:sp>
      <p:cxnSp>
        <p:nvCxnSpPr>
          <p:cNvPr id="26" name="直线箭头连接符 25">
            <a:extLst>
              <a:ext uri="{FF2B5EF4-FFF2-40B4-BE49-F238E27FC236}">
                <a16:creationId xmlns:a16="http://schemas.microsoft.com/office/drawing/2014/main" id="{198E56FC-EDAD-E040-8CBA-C629370533D4}"/>
              </a:ext>
            </a:extLst>
          </p:cNvPr>
          <p:cNvCxnSpPr/>
          <p:nvPr/>
        </p:nvCxnSpPr>
        <p:spPr>
          <a:xfrm>
            <a:off x="3419872" y="2713484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线箭头连接符 26">
            <a:extLst>
              <a:ext uri="{FF2B5EF4-FFF2-40B4-BE49-F238E27FC236}">
                <a16:creationId xmlns:a16="http://schemas.microsoft.com/office/drawing/2014/main" id="{C7A17161-F06B-5544-9D0A-F13EA7727989}"/>
              </a:ext>
            </a:extLst>
          </p:cNvPr>
          <p:cNvCxnSpPr/>
          <p:nvPr/>
        </p:nvCxnSpPr>
        <p:spPr>
          <a:xfrm>
            <a:off x="3419872" y="3065140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线箭头连接符 27">
            <a:extLst>
              <a:ext uri="{FF2B5EF4-FFF2-40B4-BE49-F238E27FC236}">
                <a16:creationId xmlns:a16="http://schemas.microsoft.com/office/drawing/2014/main" id="{325BA654-E3DB-4A41-B437-F782F71B8D5C}"/>
              </a:ext>
            </a:extLst>
          </p:cNvPr>
          <p:cNvCxnSpPr/>
          <p:nvPr/>
        </p:nvCxnSpPr>
        <p:spPr>
          <a:xfrm>
            <a:off x="3419872" y="3217540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线箭头连接符 28">
            <a:extLst>
              <a:ext uri="{FF2B5EF4-FFF2-40B4-BE49-F238E27FC236}">
                <a16:creationId xmlns:a16="http://schemas.microsoft.com/office/drawing/2014/main" id="{622A0F4E-7E51-5345-B0B2-56A8843CDB10}"/>
              </a:ext>
            </a:extLst>
          </p:cNvPr>
          <p:cNvCxnSpPr/>
          <p:nvPr/>
        </p:nvCxnSpPr>
        <p:spPr>
          <a:xfrm>
            <a:off x="3419872" y="364958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线箭头连接符 29">
            <a:extLst>
              <a:ext uri="{FF2B5EF4-FFF2-40B4-BE49-F238E27FC236}">
                <a16:creationId xmlns:a16="http://schemas.microsoft.com/office/drawing/2014/main" id="{F652C1DA-5A80-054E-9859-9F6A2A1BA998}"/>
              </a:ext>
            </a:extLst>
          </p:cNvPr>
          <p:cNvCxnSpPr/>
          <p:nvPr/>
        </p:nvCxnSpPr>
        <p:spPr>
          <a:xfrm>
            <a:off x="3419872" y="4001244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线箭头连接符 30">
            <a:extLst>
              <a:ext uri="{FF2B5EF4-FFF2-40B4-BE49-F238E27FC236}">
                <a16:creationId xmlns:a16="http://schemas.microsoft.com/office/drawing/2014/main" id="{6833D3D5-5908-1B47-8AA2-4AD8D3B872BF}"/>
              </a:ext>
            </a:extLst>
          </p:cNvPr>
          <p:cNvCxnSpPr/>
          <p:nvPr/>
        </p:nvCxnSpPr>
        <p:spPr>
          <a:xfrm>
            <a:off x="3419872" y="4153644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线箭头连接符 31">
            <a:extLst>
              <a:ext uri="{FF2B5EF4-FFF2-40B4-BE49-F238E27FC236}">
                <a16:creationId xmlns:a16="http://schemas.microsoft.com/office/drawing/2014/main" id="{BA5548FE-975A-B544-9F90-4B2381EB878A}"/>
              </a:ext>
            </a:extLst>
          </p:cNvPr>
          <p:cNvCxnSpPr/>
          <p:nvPr/>
        </p:nvCxnSpPr>
        <p:spPr>
          <a:xfrm>
            <a:off x="1089328" y="3450560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32">
            <a:extLst>
              <a:ext uri="{FF2B5EF4-FFF2-40B4-BE49-F238E27FC236}">
                <a16:creationId xmlns:a16="http://schemas.microsoft.com/office/drawing/2014/main" id="{21A0A632-D5E8-BA4C-9232-59A360EA6FB5}"/>
              </a:ext>
            </a:extLst>
          </p:cNvPr>
          <p:cNvSpPr txBox="1"/>
          <p:nvPr/>
        </p:nvSpPr>
        <p:spPr>
          <a:xfrm>
            <a:off x="1884080" y="3280256"/>
            <a:ext cx="50405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Arial" panose="020B0604020202020204" pitchFamily="34" charset="0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Arial" panose="020B0604020202020204" pitchFamily="34" charset="0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30DE566A-2EFE-3A45-B6CF-A289EB8DF7A9}"/>
              </a:ext>
            </a:extLst>
          </p:cNvPr>
          <p:cNvSpPr txBox="1"/>
          <p:nvPr/>
        </p:nvSpPr>
        <p:spPr>
          <a:xfrm>
            <a:off x="3995936" y="2482220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Arial" panose="020B0604020202020204" pitchFamily="34" charset="0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Arial" panose="020B0604020202020204" pitchFamily="34" charset="0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2ADCC003-1107-A14F-8013-404DCC8E73DD}"/>
              </a:ext>
            </a:extLst>
          </p:cNvPr>
          <p:cNvSpPr txBox="1"/>
          <p:nvPr/>
        </p:nvSpPr>
        <p:spPr>
          <a:xfrm>
            <a:off x="4011176" y="2817728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Arial" panose="020B0604020202020204" pitchFamily="34" charset="0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Arial" panose="020B0604020202020204" pitchFamily="34" charset="0"/>
            </a:endParaRPr>
          </a:p>
        </p:txBody>
      </p:sp>
      <p:cxnSp>
        <p:nvCxnSpPr>
          <p:cNvPr id="36" name="直线箭头连接符 35">
            <a:extLst>
              <a:ext uri="{FF2B5EF4-FFF2-40B4-BE49-F238E27FC236}">
                <a16:creationId xmlns:a16="http://schemas.microsoft.com/office/drawing/2014/main" id="{789BC632-35CC-CE4E-BF8F-D03A8948EFAA}"/>
              </a:ext>
            </a:extLst>
          </p:cNvPr>
          <p:cNvCxnSpPr/>
          <p:nvPr/>
        </p:nvCxnSpPr>
        <p:spPr>
          <a:xfrm>
            <a:off x="3419872" y="2865884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文本框 36">
            <a:extLst>
              <a:ext uri="{FF2B5EF4-FFF2-40B4-BE49-F238E27FC236}">
                <a16:creationId xmlns:a16="http://schemas.microsoft.com/office/drawing/2014/main" id="{03300742-AE9D-AC4A-8CA4-B1D88EF2C9B3}"/>
              </a:ext>
            </a:extLst>
          </p:cNvPr>
          <p:cNvSpPr txBox="1"/>
          <p:nvPr/>
        </p:nvSpPr>
        <p:spPr>
          <a:xfrm>
            <a:off x="4026416" y="3433564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Arial" panose="020B0604020202020204" pitchFamily="34" charset="0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Arial" panose="020B0604020202020204" pitchFamily="34" charset="0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E2C7A234-E8B8-934E-B071-02FCFACD0224}"/>
              </a:ext>
            </a:extLst>
          </p:cNvPr>
          <p:cNvSpPr txBox="1"/>
          <p:nvPr/>
        </p:nvSpPr>
        <p:spPr>
          <a:xfrm>
            <a:off x="4041656" y="3769072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Arial" panose="020B0604020202020204" pitchFamily="34" charset="0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Arial" panose="020B0604020202020204" pitchFamily="34" charset="0"/>
            </a:endParaRPr>
          </a:p>
        </p:txBody>
      </p:sp>
      <p:cxnSp>
        <p:nvCxnSpPr>
          <p:cNvPr id="39" name="直线箭头连接符 38">
            <a:extLst>
              <a:ext uri="{FF2B5EF4-FFF2-40B4-BE49-F238E27FC236}">
                <a16:creationId xmlns:a16="http://schemas.microsoft.com/office/drawing/2014/main" id="{CAE0E5CE-E87E-CD49-838D-779C691820B0}"/>
              </a:ext>
            </a:extLst>
          </p:cNvPr>
          <p:cNvCxnSpPr/>
          <p:nvPr/>
        </p:nvCxnSpPr>
        <p:spPr>
          <a:xfrm>
            <a:off x="3419872" y="380198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066057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AE74FB8-CD37-AA4E-8DEA-6E35F9056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79</a:t>
            </a:fld>
            <a:endParaRPr lang="zh-CN" altLang="en-US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BC99B29D-7E71-824D-946D-3C8A8F6B7AA7}"/>
              </a:ext>
            </a:extLst>
          </p:cNvPr>
          <p:cNvSpPr/>
          <p:nvPr/>
        </p:nvSpPr>
        <p:spPr>
          <a:xfrm>
            <a:off x="0" y="1161161"/>
            <a:ext cx="9144000" cy="12380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41" name="直线连接符 40">
            <a:extLst>
              <a:ext uri="{FF2B5EF4-FFF2-40B4-BE49-F238E27FC236}">
                <a16:creationId xmlns:a16="http://schemas.microsoft.com/office/drawing/2014/main" id="{4A7325D1-00DA-EE41-9E2C-D4AA4638EE92}"/>
              </a:ext>
            </a:extLst>
          </p:cNvPr>
          <p:cNvCxnSpPr/>
          <p:nvPr/>
        </p:nvCxnSpPr>
        <p:spPr>
          <a:xfrm>
            <a:off x="1007604" y="1057300"/>
            <a:ext cx="0" cy="3672408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文本框 41">
            <a:extLst>
              <a:ext uri="{FF2B5EF4-FFF2-40B4-BE49-F238E27FC236}">
                <a16:creationId xmlns:a16="http://schemas.microsoft.com/office/drawing/2014/main" id="{608EAC80-CB31-D040-86AA-46D5029E8053}"/>
              </a:ext>
            </a:extLst>
          </p:cNvPr>
          <p:cNvSpPr txBox="1"/>
          <p:nvPr/>
        </p:nvSpPr>
        <p:spPr>
          <a:xfrm>
            <a:off x="467544" y="462072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Myriad Pro Light SemiCond"/>
                <a:ea typeface="MS PGothic" charset="0"/>
                <a:cs typeface="Myriad Pro Light SemiCond"/>
              </a:rPr>
              <a:t>client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35F25E80-0591-5143-B1D9-1DADC5EE503B}"/>
              </a:ext>
            </a:extLst>
          </p:cNvPr>
          <p:cNvSpPr txBox="1"/>
          <p:nvPr/>
        </p:nvSpPr>
        <p:spPr>
          <a:xfrm>
            <a:off x="2339752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>
                <a:latin typeface="Myriad Pro Light SemiCond"/>
                <a:ea typeface="MS PGothic" charset="0"/>
                <a:cs typeface="Myriad Pro Light SemiCond"/>
              </a:rPr>
              <a:t>coordinator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44" name="直线连接符 43">
            <a:extLst>
              <a:ext uri="{FF2B5EF4-FFF2-40B4-BE49-F238E27FC236}">
                <a16:creationId xmlns:a16="http://schemas.microsoft.com/office/drawing/2014/main" id="{BE3737D3-8E79-BF4E-B21A-CB693BC7602D}"/>
              </a:ext>
            </a:extLst>
          </p:cNvPr>
          <p:cNvCxnSpPr/>
          <p:nvPr/>
        </p:nvCxnSpPr>
        <p:spPr>
          <a:xfrm>
            <a:off x="3275856" y="1057300"/>
            <a:ext cx="0" cy="3672408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文本框 44">
            <a:extLst>
              <a:ext uri="{FF2B5EF4-FFF2-40B4-BE49-F238E27FC236}">
                <a16:creationId xmlns:a16="http://schemas.microsoft.com/office/drawing/2014/main" id="{2ED5915F-640D-BD49-94D0-9987BD93267E}"/>
              </a:ext>
            </a:extLst>
          </p:cNvPr>
          <p:cNvSpPr txBox="1"/>
          <p:nvPr/>
        </p:nvSpPr>
        <p:spPr>
          <a:xfrm>
            <a:off x="4644008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Myriad Pro Light SemiCond"/>
              </a:rPr>
              <a:t>A-M</a:t>
            </a:r>
            <a:r>
              <a:rPr lang="zh-CN" altLang="en-US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rgbClr val="BD374B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956576D4-AF30-224D-9413-09BCAA5B5555}"/>
              </a:ext>
            </a:extLst>
          </p:cNvPr>
          <p:cNvSpPr txBox="1"/>
          <p:nvPr/>
        </p:nvSpPr>
        <p:spPr>
          <a:xfrm>
            <a:off x="6876256" y="462071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Myriad Pro Light SemiCond"/>
              </a:rPr>
              <a:t>N-Z</a:t>
            </a:r>
            <a:r>
              <a:rPr lang="zh-CN" altLang="en-US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rgbClr val="0070C0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47" name="直线连接符 46">
            <a:extLst>
              <a:ext uri="{FF2B5EF4-FFF2-40B4-BE49-F238E27FC236}">
                <a16:creationId xmlns:a16="http://schemas.microsoft.com/office/drawing/2014/main" id="{C47D857A-13FD-454C-9E1F-4E9DCA830D13}"/>
              </a:ext>
            </a:extLst>
          </p:cNvPr>
          <p:cNvCxnSpPr/>
          <p:nvPr/>
        </p:nvCxnSpPr>
        <p:spPr>
          <a:xfrm>
            <a:off x="5580112" y="1057300"/>
            <a:ext cx="0" cy="3672408"/>
          </a:xfrm>
          <a:prstGeom prst="line">
            <a:avLst/>
          </a:prstGeom>
          <a:ln w="38100">
            <a:solidFill>
              <a:srgbClr val="BD37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线连接符 47">
            <a:extLst>
              <a:ext uri="{FF2B5EF4-FFF2-40B4-BE49-F238E27FC236}">
                <a16:creationId xmlns:a16="http://schemas.microsoft.com/office/drawing/2014/main" id="{7E0863D7-29F9-434F-B6FF-15F8F674811C}"/>
              </a:ext>
            </a:extLst>
          </p:cNvPr>
          <p:cNvCxnSpPr/>
          <p:nvPr/>
        </p:nvCxnSpPr>
        <p:spPr>
          <a:xfrm>
            <a:off x="7884368" y="1057300"/>
            <a:ext cx="0" cy="3672408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线箭头连接符 48">
            <a:extLst>
              <a:ext uri="{FF2B5EF4-FFF2-40B4-BE49-F238E27FC236}">
                <a16:creationId xmlns:a16="http://schemas.microsoft.com/office/drawing/2014/main" id="{8BB7F46C-BCB3-4A40-95F0-A9F589847CC3}"/>
              </a:ext>
            </a:extLst>
          </p:cNvPr>
          <p:cNvCxnSpPr/>
          <p:nvPr/>
        </p:nvCxnSpPr>
        <p:spPr>
          <a:xfrm>
            <a:off x="1115616" y="1273324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线箭头连接符 49">
            <a:extLst>
              <a:ext uri="{FF2B5EF4-FFF2-40B4-BE49-F238E27FC236}">
                <a16:creationId xmlns:a16="http://schemas.microsoft.com/office/drawing/2014/main" id="{C6ADE9B0-A2EC-534F-BE69-4802C97673E0}"/>
              </a:ext>
            </a:extLst>
          </p:cNvPr>
          <p:cNvCxnSpPr/>
          <p:nvPr/>
        </p:nvCxnSpPr>
        <p:spPr>
          <a:xfrm>
            <a:off x="3419872" y="148934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线箭头连接符 50">
            <a:extLst>
              <a:ext uri="{FF2B5EF4-FFF2-40B4-BE49-F238E27FC236}">
                <a16:creationId xmlns:a16="http://schemas.microsoft.com/office/drawing/2014/main" id="{6F47EF30-FAA5-A341-87FA-5F77B57560DF}"/>
              </a:ext>
            </a:extLst>
          </p:cNvPr>
          <p:cNvCxnSpPr/>
          <p:nvPr/>
        </p:nvCxnSpPr>
        <p:spPr>
          <a:xfrm>
            <a:off x="3419872" y="164174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线箭头连接符 51">
            <a:extLst>
              <a:ext uri="{FF2B5EF4-FFF2-40B4-BE49-F238E27FC236}">
                <a16:creationId xmlns:a16="http://schemas.microsoft.com/office/drawing/2014/main" id="{D52B168E-520B-A44E-836D-6A8868297B95}"/>
              </a:ext>
            </a:extLst>
          </p:cNvPr>
          <p:cNvCxnSpPr/>
          <p:nvPr/>
        </p:nvCxnSpPr>
        <p:spPr>
          <a:xfrm>
            <a:off x="3419872" y="1841004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线箭头连接符 52">
            <a:extLst>
              <a:ext uri="{FF2B5EF4-FFF2-40B4-BE49-F238E27FC236}">
                <a16:creationId xmlns:a16="http://schemas.microsoft.com/office/drawing/2014/main" id="{1487183D-E952-9543-BD4A-7865FDD343CA}"/>
              </a:ext>
            </a:extLst>
          </p:cNvPr>
          <p:cNvCxnSpPr/>
          <p:nvPr/>
        </p:nvCxnSpPr>
        <p:spPr>
          <a:xfrm>
            <a:off x="3419872" y="1993404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线箭头连接符 53">
            <a:extLst>
              <a:ext uri="{FF2B5EF4-FFF2-40B4-BE49-F238E27FC236}">
                <a16:creationId xmlns:a16="http://schemas.microsoft.com/office/drawing/2014/main" id="{85E05B5D-D619-4C49-8F0A-EA46437DC783}"/>
              </a:ext>
            </a:extLst>
          </p:cNvPr>
          <p:cNvCxnSpPr/>
          <p:nvPr/>
        </p:nvCxnSpPr>
        <p:spPr>
          <a:xfrm>
            <a:off x="1085136" y="220942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文本框 54">
            <a:extLst>
              <a:ext uri="{FF2B5EF4-FFF2-40B4-BE49-F238E27FC236}">
                <a16:creationId xmlns:a16="http://schemas.microsoft.com/office/drawing/2014/main" id="{88046CAB-F37D-314A-87B8-D66BF8C72306}"/>
              </a:ext>
            </a:extLst>
          </p:cNvPr>
          <p:cNvSpPr txBox="1"/>
          <p:nvPr/>
        </p:nvSpPr>
        <p:spPr>
          <a:xfrm>
            <a:off x="1879888" y="2039124"/>
            <a:ext cx="504056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56" name="直线箭头连接符 55">
            <a:extLst>
              <a:ext uri="{FF2B5EF4-FFF2-40B4-BE49-F238E27FC236}">
                <a16:creationId xmlns:a16="http://schemas.microsoft.com/office/drawing/2014/main" id="{552B5FC4-0728-8A44-85E2-08B0C25B6940}"/>
              </a:ext>
            </a:extLst>
          </p:cNvPr>
          <p:cNvCxnSpPr/>
          <p:nvPr/>
        </p:nvCxnSpPr>
        <p:spPr>
          <a:xfrm>
            <a:off x="1115616" y="256946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文本框 56">
            <a:extLst>
              <a:ext uri="{FF2B5EF4-FFF2-40B4-BE49-F238E27FC236}">
                <a16:creationId xmlns:a16="http://schemas.microsoft.com/office/drawing/2014/main" id="{C33691AA-EEAF-C44E-BFC2-1B0D425AE683}"/>
              </a:ext>
            </a:extLst>
          </p:cNvPr>
          <p:cNvSpPr txBox="1"/>
          <p:nvPr/>
        </p:nvSpPr>
        <p:spPr>
          <a:xfrm>
            <a:off x="1650152" y="2385680"/>
            <a:ext cx="9886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58" name="直线箭头连接符 57">
            <a:extLst>
              <a:ext uri="{FF2B5EF4-FFF2-40B4-BE49-F238E27FC236}">
                <a16:creationId xmlns:a16="http://schemas.microsoft.com/office/drawing/2014/main" id="{E900147D-8978-6040-B957-A5EBAF8B745F}"/>
              </a:ext>
            </a:extLst>
          </p:cNvPr>
          <p:cNvCxnSpPr/>
          <p:nvPr/>
        </p:nvCxnSpPr>
        <p:spPr>
          <a:xfrm>
            <a:off x="3419872" y="2713484"/>
            <a:ext cx="1800200" cy="0"/>
          </a:xfrm>
          <a:prstGeom prst="straightConnector1">
            <a:avLst/>
          </a:prstGeom>
          <a:ln w="19050">
            <a:solidFill>
              <a:srgbClr val="BD374B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线箭头连接符 58">
            <a:extLst>
              <a:ext uri="{FF2B5EF4-FFF2-40B4-BE49-F238E27FC236}">
                <a16:creationId xmlns:a16="http://schemas.microsoft.com/office/drawing/2014/main" id="{2CF8FF31-C90D-FB40-B2BA-54D08A1AC024}"/>
              </a:ext>
            </a:extLst>
          </p:cNvPr>
          <p:cNvCxnSpPr/>
          <p:nvPr/>
        </p:nvCxnSpPr>
        <p:spPr>
          <a:xfrm>
            <a:off x="3419872" y="3425180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线箭头连接符 59">
            <a:extLst>
              <a:ext uri="{FF2B5EF4-FFF2-40B4-BE49-F238E27FC236}">
                <a16:creationId xmlns:a16="http://schemas.microsoft.com/office/drawing/2014/main" id="{B15E13EE-A04C-2845-A7CE-ACA46A516846}"/>
              </a:ext>
            </a:extLst>
          </p:cNvPr>
          <p:cNvCxnSpPr/>
          <p:nvPr/>
        </p:nvCxnSpPr>
        <p:spPr>
          <a:xfrm>
            <a:off x="3419872" y="3577580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线箭头连接符 60">
            <a:extLst>
              <a:ext uri="{FF2B5EF4-FFF2-40B4-BE49-F238E27FC236}">
                <a16:creationId xmlns:a16="http://schemas.microsoft.com/office/drawing/2014/main" id="{453C70A6-E187-C940-91F7-997CD0D3205F}"/>
              </a:ext>
            </a:extLst>
          </p:cNvPr>
          <p:cNvCxnSpPr/>
          <p:nvPr/>
        </p:nvCxnSpPr>
        <p:spPr>
          <a:xfrm>
            <a:off x="3419872" y="400962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线箭头连接符 61">
            <a:extLst>
              <a:ext uri="{FF2B5EF4-FFF2-40B4-BE49-F238E27FC236}">
                <a16:creationId xmlns:a16="http://schemas.microsoft.com/office/drawing/2014/main" id="{601EC867-1259-DD4C-BF23-3F1F8CBE6F7F}"/>
              </a:ext>
            </a:extLst>
          </p:cNvPr>
          <p:cNvCxnSpPr/>
          <p:nvPr/>
        </p:nvCxnSpPr>
        <p:spPr>
          <a:xfrm>
            <a:off x="3419872" y="4361284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线箭头连接符 62">
            <a:extLst>
              <a:ext uri="{FF2B5EF4-FFF2-40B4-BE49-F238E27FC236}">
                <a16:creationId xmlns:a16="http://schemas.microsoft.com/office/drawing/2014/main" id="{62B44E6D-E147-8040-97F2-9903149D8CC6}"/>
              </a:ext>
            </a:extLst>
          </p:cNvPr>
          <p:cNvCxnSpPr/>
          <p:nvPr/>
        </p:nvCxnSpPr>
        <p:spPr>
          <a:xfrm>
            <a:off x="3419872" y="4513684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线箭头连接符 63">
            <a:extLst>
              <a:ext uri="{FF2B5EF4-FFF2-40B4-BE49-F238E27FC236}">
                <a16:creationId xmlns:a16="http://schemas.microsoft.com/office/drawing/2014/main" id="{F19B8968-9979-6F48-85C3-E4DA79F90030}"/>
              </a:ext>
            </a:extLst>
          </p:cNvPr>
          <p:cNvCxnSpPr/>
          <p:nvPr/>
        </p:nvCxnSpPr>
        <p:spPr>
          <a:xfrm>
            <a:off x="1089328" y="3810600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文本框 64">
            <a:extLst>
              <a:ext uri="{FF2B5EF4-FFF2-40B4-BE49-F238E27FC236}">
                <a16:creationId xmlns:a16="http://schemas.microsoft.com/office/drawing/2014/main" id="{4FEDDD92-C288-FA4A-9932-45DA77B2757F}"/>
              </a:ext>
            </a:extLst>
          </p:cNvPr>
          <p:cNvSpPr txBox="1"/>
          <p:nvPr/>
        </p:nvSpPr>
        <p:spPr>
          <a:xfrm>
            <a:off x="1884080" y="3638540"/>
            <a:ext cx="50405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57440DF3-80D0-994F-8844-E183CAF6C5D5}"/>
              </a:ext>
            </a:extLst>
          </p:cNvPr>
          <p:cNvSpPr txBox="1"/>
          <p:nvPr/>
        </p:nvSpPr>
        <p:spPr>
          <a:xfrm>
            <a:off x="4011175" y="3177768"/>
            <a:ext cx="106487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74700B74-7FCC-6441-B904-C52286679226}"/>
              </a:ext>
            </a:extLst>
          </p:cNvPr>
          <p:cNvSpPr txBox="1"/>
          <p:nvPr/>
        </p:nvSpPr>
        <p:spPr>
          <a:xfrm>
            <a:off x="4026416" y="3793604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A895A02C-DECD-3A48-9C0E-DE567A6D9B1E}"/>
              </a:ext>
            </a:extLst>
          </p:cNvPr>
          <p:cNvSpPr txBox="1"/>
          <p:nvPr/>
        </p:nvSpPr>
        <p:spPr>
          <a:xfrm>
            <a:off x="4041656" y="4129112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69" name="直线箭头连接符 68">
            <a:extLst>
              <a:ext uri="{FF2B5EF4-FFF2-40B4-BE49-F238E27FC236}">
                <a16:creationId xmlns:a16="http://schemas.microsoft.com/office/drawing/2014/main" id="{F54C8821-EE97-ED42-BF52-19E157AB0C37}"/>
              </a:ext>
            </a:extLst>
          </p:cNvPr>
          <p:cNvCxnSpPr/>
          <p:nvPr/>
        </p:nvCxnSpPr>
        <p:spPr>
          <a:xfrm>
            <a:off x="3419872" y="416202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内容占位符 2">
            <a:extLst>
              <a:ext uri="{FF2B5EF4-FFF2-40B4-BE49-F238E27FC236}">
                <a16:creationId xmlns:a16="http://schemas.microsoft.com/office/drawing/2014/main" id="{632CC209-BBAE-DB4B-9B0E-1639FB59E3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968226"/>
            <a:ext cx="8229600" cy="62557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zh-CN" b="1" dirty="0">
                <a:solidFill>
                  <a:srgbClr val="BD374B"/>
                </a:solidFill>
              </a:rPr>
              <a:t>failure</a:t>
            </a:r>
            <a:r>
              <a:rPr lang="en-US" altLang="zh-CN" b="1" dirty="0"/>
              <a:t>: </a:t>
            </a:r>
            <a:r>
              <a:rPr lang="en-US" altLang="zh-CN" dirty="0"/>
              <a:t>lost</a:t>
            </a:r>
            <a:r>
              <a:rPr lang="en-US" altLang="zh-CN" b="1" dirty="0"/>
              <a:t> </a:t>
            </a:r>
            <a:r>
              <a:rPr lang="en-US" altLang="zh-CN" b="1" dirty="0">
                <a:solidFill>
                  <a:srgbClr val="BD374B"/>
                </a:solidFill>
              </a:rPr>
              <a:t>prepare</a:t>
            </a:r>
            <a:r>
              <a:rPr lang="en-US" altLang="zh-CN" b="1" dirty="0"/>
              <a:t> </a:t>
            </a:r>
          </a:p>
        </p:txBody>
      </p:sp>
      <p:sp>
        <p:nvSpPr>
          <p:cNvPr id="71" name="矩形 70">
            <a:extLst>
              <a:ext uri="{FF2B5EF4-FFF2-40B4-BE49-F238E27FC236}">
                <a16:creationId xmlns:a16="http://schemas.microsoft.com/office/drawing/2014/main" id="{AC523ACA-4233-D244-826C-CBB29794F734}"/>
              </a:ext>
            </a:extLst>
          </p:cNvPr>
          <p:cNvSpPr/>
          <p:nvPr/>
        </p:nvSpPr>
        <p:spPr>
          <a:xfrm>
            <a:off x="5105430" y="2425452"/>
            <a:ext cx="57259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a-DK" altLang="zh-CN" sz="3200" b="1" dirty="0">
                <a:latin typeface="Helvetica" charset="0"/>
              </a:rPr>
              <a:t>X </a:t>
            </a:r>
            <a:endParaRPr lang="da-DK" altLang="zh-CN" sz="3200" dirty="0">
              <a:effectLst/>
            </a:endParaRPr>
          </a:p>
        </p:txBody>
      </p:sp>
      <p:sp>
        <p:nvSpPr>
          <p:cNvPr id="72" name="文本框 71">
            <a:extLst>
              <a:ext uri="{FF2B5EF4-FFF2-40B4-BE49-F238E27FC236}">
                <a16:creationId xmlns:a16="http://schemas.microsoft.com/office/drawing/2014/main" id="{E5A7E520-831C-5B48-81C2-8D8EA41A54A2}"/>
              </a:ext>
            </a:extLst>
          </p:cNvPr>
          <p:cNvSpPr txBox="1"/>
          <p:nvPr/>
        </p:nvSpPr>
        <p:spPr>
          <a:xfrm>
            <a:off x="1259632" y="2771478"/>
            <a:ext cx="19082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timeout;</a:t>
            </a:r>
            <a:r>
              <a:rPr lang="zh-CN" altLang="en-US" b="1" dirty="0"/>
              <a:t> </a:t>
            </a:r>
            <a:r>
              <a:rPr lang="en-US" altLang="zh-CN" b="1" dirty="0"/>
              <a:t>resend</a:t>
            </a:r>
            <a:endParaRPr lang="en-US" altLang="zh-CN" b="1" dirty="0">
              <a:effectLst/>
            </a:endParaRPr>
          </a:p>
        </p:txBody>
      </p:sp>
      <p:cxnSp>
        <p:nvCxnSpPr>
          <p:cNvPr id="73" name="直线箭头连接符 72">
            <a:extLst>
              <a:ext uri="{FF2B5EF4-FFF2-40B4-BE49-F238E27FC236}">
                <a16:creationId xmlns:a16="http://schemas.microsoft.com/office/drawing/2014/main" id="{13E7BD77-47F1-AE45-8F91-B3BB8B33C7E2}"/>
              </a:ext>
            </a:extLst>
          </p:cNvPr>
          <p:cNvCxnSpPr/>
          <p:nvPr/>
        </p:nvCxnSpPr>
        <p:spPr>
          <a:xfrm>
            <a:off x="3419872" y="3001516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直线箭头连接符 73">
            <a:extLst>
              <a:ext uri="{FF2B5EF4-FFF2-40B4-BE49-F238E27FC236}">
                <a16:creationId xmlns:a16="http://schemas.microsoft.com/office/drawing/2014/main" id="{593E8B86-E2F3-E74D-AF26-B653D6F5F626}"/>
              </a:ext>
            </a:extLst>
          </p:cNvPr>
          <p:cNvCxnSpPr/>
          <p:nvPr/>
        </p:nvCxnSpPr>
        <p:spPr>
          <a:xfrm>
            <a:off x="3419872" y="3145532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文本框 74">
            <a:extLst>
              <a:ext uri="{FF2B5EF4-FFF2-40B4-BE49-F238E27FC236}">
                <a16:creationId xmlns:a16="http://schemas.microsoft.com/office/drawing/2014/main" id="{A4F738BD-9A53-DE4C-9DA2-89A75E26942E}"/>
              </a:ext>
            </a:extLst>
          </p:cNvPr>
          <p:cNvSpPr txBox="1"/>
          <p:nvPr/>
        </p:nvSpPr>
        <p:spPr>
          <a:xfrm>
            <a:off x="3995935" y="2760960"/>
            <a:ext cx="108011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76" name="文本框 75">
            <a:extLst>
              <a:ext uri="{FF2B5EF4-FFF2-40B4-BE49-F238E27FC236}">
                <a16:creationId xmlns:a16="http://schemas.microsoft.com/office/drawing/2014/main" id="{60964F36-62B7-9440-B2E7-5EBB5BDCBC22}"/>
              </a:ext>
            </a:extLst>
          </p:cNvPr>
          <p:cNvSpPr txBox="1"/>
          <p:nvPr/>
        </p:nvSpPr>
        <p:spPr>
          <a:xfrm>
            <a:off x="3995935" y="2527940"/>
            <a:ext cx="103748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</p:spTree>
    <p:extLst>
      <p:ext uri="{BB962C8B-B14F-4D97-AF65-F5344CB8AC3E}">
        <p14:creationId xmlns:p14="http://schemas.microsoft.com/office/powerpoint/2010/main" val="1703028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66" grpId="0" animBg="1"/>
      <p:bldP spid="67" grpId="0" animBg="1"/>
      <p:bldP spid="68" grpId="0" animBg="1"/>
      <p:bldP spid="72" grpId="0"/>
      <p:bldP spid="75" grpId="0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AE74FB8-CD37-AA4E-8DEA-6E35F9056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80</a:t>
            </a:fld>
            <a:endParaRPr lang="zh-CN" altLang="en-US"/>
          </a:p>
        </p:txBody>
      </p:sp>
      <p:sp>
        <p:nvSpPr>
          <p:cNvPr id="77" name="矩形 76">
            <a:extLst>
              <a:ext uri="{FF2B5EF4-FFF2-40B4-BE49-F238E27FC236}">
                <a16:creationId xmlns:a16="http://schemas.microsoft.com/office/drawing/2014/main" id="{5599872A-B5D4-124F-8929-F3EDA08F10A8}"/>
              </a:ext>
            </a:extLst>
          </p:cNvPr>
          <p:cNvSpPr/>
          <p:nvPr/>
        </p:nvSpPr>
        <p:spPr>
          <a:xfrm>
            <a:off x="0" y="1161161"/>
            <a:ext cx="9144000" cy="12380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78" name="直线连接符 77">
            <a:extLst>
              <a:ext uri="{FF2B5EF4-FFF2-40B4-BE49-F238E27FC236}">
                <a16:creationId xmlns:a16="http://schemas.microsoft.com/office/drawing/2014/main" id="{E025AD2F-0E80-434F-B3CC-0ECCA0AA7B61}"/>
              </a:ext>
            </a:extLst>
          </p:cNvPr>
          <p:cNvCxnSpPr/>
          <p:nvPr/>
        </p:nvCxnSpPr>
        <p:spPr>
          <a:xfrm>
            <a:off x="1007604" y="1057300"/>
            <a:ext cx="0" cy="3168352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文本框 78">
            <a:extLst>
              <a:ext uri="{FF2B5EF4-FFF2-40B4-BE49-F238E27FC236}">
                <a16:creationId xmlns:a16="http://schemas.microsoft.com/office/drawing/2014/main" id="{E7E66DB1-383E-BB46-8DFC-8C176B6771D8}"/>
              </a:ext>
            </a:extLst>
          </p:cNvPr>
          <p:cNvSpPr txBox="1"/>
          <p:nvPr/>
        </p:nvSpPr>
        <p:spPr>
          <a:xfrm>
            <a:off x="467544" y="462072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Myriad Pro Light SemiCond"/>
                <a:ea typeface="MS PGothic" charset="0"/>
                <a:cs typeface="Myriad Pro Light SemiCond"/>
              </a:rPr>
              <a:t>client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80" name="文本框 79">
            <a:extLst>
              <a:ext uri="{FF2B5EF4-FFF2-40B4-BE49-F238E27FC236}">
                <a16:creationId xmlns:a16="http://schemas.microsoft.com/office/drawing/2014/main" id="{4D9DBD0E-0B32-594A-ACB9-53660F2D6830}"/>
              </a:ext>
            </a:extLst>
          </p:cNvPr>
          <p:cNvSpPr txBox="1"/>
          <p:nvPr/>
        </p:nvSpPr>
        <p:spPr>
          <a:xfrm>
            <a:off x="2339752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>
                <a:latin typeface="Myriad Pro Light SemiCond"/>
                <a:ea typeface="MS PGothic" charset="0"/>
                <a:cs typeface="Myriad Pro Light SemiCond"/>
              </a:rPr>
              <a:t>coordinator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81" name="直线连接符 80">
            <a:extLst>
              <a:ext uri="{FF2B5EF4-FFF2-40B4-BE49-F238E27FC236}">
                <a16:creationId xmlns:a16="http://schemas.microsoft.com/office/drawing/2014/main" id="{B06C264D-81F9-C147-B912-18A6C1EEFDE6}"/>
              </a:ext>
            </a:extLst>
          </p:cNvPr>
          <p:cNvCxnSpPr/>
          <p:nvPr/>
        </p:nvCxnSpPr>
        <p:spPr>
          <a:xfrm>
            <a:off x="3275856" y="1057300"/>
            <a:ext cx="0" cy="3168352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文本框 81">
            <a:extLst>
              <a:ext uri="{FF2B5EF4-FFF2-40B4-BE49-F238E27FC236}">
                <a16:creationId xmlns:a16="http://schemas.microsoft.com/office/drawing/2014/main" id="{B75DC7A6-CE50-9742-B160-DCE1866D84EF}"/>
              </a:ext>
            </a:extLst>
          </p:cNvPr>
          <p:cNvSpPr txBox="1"/>
          <p:nvPr/>
        </p:nvSpPr>
        <p:spPr>
          <a:xfrm>
            <a:off x="4644008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Myriad Pro Light SemiCond"/>
              </a:rPr>
              <a:t>A-M</a:t>
            </a:r>
            <a:r>
              <a:rPr lang="zh-CN" altLang="en-US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rgbClr val="BD374B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83" name="文本框 82">
            <a:extLst>
              <a:ext uri="{FF2B5EF4-FFF2-40B4-BE49-F238E27FC236}">
                <a16:creationId xmlns:a16="http://schemas.microsoft.com/office/drawing/2014/main" id="{68638163-5ABA-124A-B0E8-C78EAC2EB78E}"/>
              </a:ext>
            </a:extLst>
          </p:cNvPr>
          <p:cNvSpPr txBox="1"/>
          <p:nvPr/>
        </p:nvSpPr>
        <p:spPr>
          <a:xfrm>
            <a:off x="6876256" y="462071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Myriad Pro Light SemiCond"/>
              </a:rPr>
              <a:t>N-Z</a:t>
            </a:r>
            <a:r>
              <a:rPr lang="zh-CN" altLang="en-US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rgbClr val="0070C0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84" name="直线连接符 83">
            <a:extLst>
              <a:ext uri="{FF2B5EF4-FFF2-40B4-BE49-F238E27FC236}">
                <a16:creationId xmlns:a16="http://schemas.microsoft.com/office/drawing/2014/main" id="{9A01C483-8C03-0B4F-803F-318320BFDE4C}"/>
              </a:ext>
            </a:extLst>
          </p:cNvPr>
          <p:cNvCxnSpPr/>
          <p:nvPr/>
        </p:nvCxnSpPr>
        <p:spPr>
          <a:xfrm>
            <a:off x="5580112" y="1057300"/>
            <a:ext cx="0" cy="3168352"/>
          </a:xfrm>
          <a:prstGeom prst="line">
            <a:avLst/>
          </a:prstGeom>
          <a:ln w="38100">
            <a:solidFill>
              <a:srgbClr val="BD37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直线连接符 84">
            <a:extLst>
              <a:ext uri="{FF2B5EF4-FFF2-40B4-BE49-F238E27FC236}">
                <a16:creationId xmlns:a16="http://schemas.microsoft.com/office/drawing/2014/main" id="{23D08478-243E-0340-A6AF-46D1801BE012}"/>
              </a:ext>
            </a:extLst>
          </p:cNvPr>
          <p:cNvCxnSpPr/>
          <p:nvPr/>
        </p:nvCxnSpPr>
        <p:spPr>
          <a:xfrm>
            <a:off x="7884368" y="1057300"/>
            <a:ext cx="0" cy="3168352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直线箭头连接符 85">
            <a:extLst>
              <a:ext uri="{FF2B5EF4-FFF2-40B4-BE49-F238E27FC236}">
                <a16:creationId xmlns:a16="http://schemas.microsoft.com/office/drawing/2014/main" id="{CEC0C5C2-99E2-6B45-A5FB-14C30C30EEE9}"/>
              </a:ext>
            </a:extLst>
          </p:cNvPr>
          <p:cNvCxnSpPr/>
          <p:nvPr/>
        </p:nvCxnSpPr>
        <p:spPr>
          <a:xfrm>
            <a:off x="1115616" y="1273324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直线箭头连接符 86">
            <a:extLst>
              <a:ext uri="{FF2B5EF4-FFF2-40B4-BE49-F238E27FC236}">
                <a16:creationId xmlns:a16="http://schemas.microsoft.com/office/drawing/2014/main" id="{54067ABA-CAD8-C943-9772-6B9781264830}"/>
              </a:ext>
            </a:extLst>
          </p:cNvPr>
          <p:cNvCxnSpPr/>
          <p:nvPr/>
        </p:nvCxnSpPr>
        <p:spPr>
          <a:xfrm>
            <a:off x="3419872" y="148934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直线箭头连接符 87">
            <a:extLst>
              <a:ext uri="{FF2B5EF4-FFF2-40B4-BE49-F238E27FC236}">
                <a16:creationId xmlns:a16="http://schemas.microsoft.com/office/drawing/2014/main" id="{A2F76695-E501-6D41-8263-999845579D83}"/>
              </a:ext>
            </a:extLst>
          </p:cNvPr>
          <p:cNvCxnSpPr/>
          <p:nvPr/>
        </p:nvCxnSpPr>
        <p:spPr>
          <a:xfrm>
            <a:off x="3419872" y="164174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线箭头连接符 88">
            <a:extLst>
              <a:ext uri="{FF2B5EF4-FFF2-40B4-BE49-F238E27FC236}">
                <a16:creationId xmlns:a16="http://schemas.microsoft.com/office/drawing/2014/main" id="{7D6B03E7-4DF7-9042-BF37-AB094D81EA2D}"/>
              </a:ext>
            </a:extLst>
          </p:cNvPr>
          <p:cNvCxnSpPr/>
          <p:nvPr/>
        </p:nvCxnSpPr>
        <p:spPr>
          <a:xfrm>
            <a:off x="3419872" y="1841004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线箭头连接符 89">
            <a:extLst>
              <a:ext uri="{FF2B5EF4-FFF2-40B4-BE49-F238E27FC236}">
                <a16:creationId xmlns:a16="http://schemas.microsoft.com/office/drawing/2014/main" id="{09CED4BF-F999-6D43-B36E-8472C9C69CCD}"/>
              </a:ext>
            </a:extLst>
          </p:cNvPr>
          <p:cNvCxnSpPr/>
          <p:nvPr/>
        </p:nvCxnSpPr>
        <p:spPr>
          <a:xfrm>
            <a:off x="3419872" y="1993404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直线箭头连接符 90">
            <a:extLst>
              <a:ext uri="{FF2B5EF4-FFF2-40B4-BE49-F238E27FC236}">
                <a16:creationId xmlns:a16="http://schemas.microsoft.com/office/drawing/2014/main" id="{626DFD21-1BB8-C549-8CBD-A4D249BFE40D}"/>
              </a:ext>
            </a:extLst>
          </p:cNvPr>
          <p:cNvCxnSpPr/>
          <p:nvPr/>
        </p:nvCxnSpPr>
        <p:spPr>
          <a:xfrm>
            <a:off x="1085136" y="220942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文本框 91">
            <a:extLst>
              <a:ext uri="{FF2B5EF4-FFF2-40B4-BE49-F238E27FC236}">
                <a16:creationId xmlns:a16="http://schemas.microsoft.com/office/drawing/2014/main" id="{AA91B523-0EC5-A74B-A76C-85AAF8D9AD5B}"/>
              </a:ext>
            </a:extLst>
          </p:cNvPr>
          <p:cNvSpPr txBox="1"/>
          <p:nvPr/>
        </p:nvSpPr>
        <p:spPr>
          <a:xfrm>
            <a:off x="1879888" y="2039124"/>
            <a:ext cx="504056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93" name="直线箭头连接符 92">
            <a:extLst>
              <a:ext uri="{FF2B5EF4-FFF2-40B4-BE49-F238E27FC236}">
                <a16:creationId xmlns:a16="http://schemas.microsoft.com/office/drawing/2014/main" id="{87ACE75B-8B4E-E84A-B8AE-55B4D7A03056}"/>
              </a:ext>
            </a:extLst>
          </p:cNvPr>
          <p:cNvCxnSpPr/>
          <p:nvPr/>
        </p:nvCxnSpPr>
        <p:spPr>
          <a:xfrm>
            <a:off x="1115616" y="256946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文本框 93">
            <a:extLst>
              <a:ext uri="{FF2B5EF4-FFF2-40B4-BE49-F238E27FC236}">
                <a16:creationId xmlns:a16="http://schemas.microsoft.com/office/drawing/2014/main" id="{62321325-C20C-4844-926F-F0BCBA289686}"/>
              </a:ext>
            </a:extLst>
          </p:cNvPr>
          <p:cNvSpPr txBox="1"/>
          <p:nvPr/>
        </p:nvSpPr>
        <p:spPr>
          <a:xfrm>
            <a:off x="1650152" y="2385680"/>
            <a:ext cx="9886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95" name="直线箭头连接符 94">
            <a:extLst>
              <a:ext uri="{FF2B5EF4-FFF2-40B4-BE49-F238E27FC236}">
                <a16:creationId xmlns:a16="http://schemas.microsoft.com/office/drawing/2014/main" id="{097ADDD6-8B59-9A46-B908-FAF942660467}"/>
              </a:ext>
            </a:extLst>
          </p:cNvPr>
          <p:cNvCxnSpPr/>
          <p:nvPr/>
        </p:nvCxnSpPr>
        <p:spPr>
          <a:xfrm>
            <a:off x="3419872" y="2713484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直线箭头连接符 95">
            <a:extLst>
              <a:ext uri="{FF2B5EF4-FFF2-40B4-BE49-F238E27FC236}">
                <a16:creationId xmlns:a16="http://schemas.microsoft.com/office/drawing/2014/main" id="{1E8B796A-8AA6-E645-B34F-5912A4B50EE6}"/>
              </a:ext>
            </a:extLst>
          </p:cNvPr>
          <p:cNvCxnSpPr/>
          <p:nvPr/>
        </p:nvCxnSpPr>
        <p:spPr>
          <a:xfrm>
            <a:off x="3419872" y="3713212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直线箭头连接符 96">
            <a:extLst>
              <a:ext uri="{FF2B5EF4-FFF2-40B4-BE49-F238E27FC236}">
                <a16:creationId xmlns:a16="http://schemas.microsoft.com/office/drawing/2014/main" id="{9D23A6D3-49F8-8C4E-A371-29049567F659}"/>
              </a:ext>
            </a:extLst>
          </p:cNvPr>
          <p:cNvCxnSpPr/>
          <p:nvPr/>
        </p:nvCxnSpPr>
        <p:spPr>
          <a:xfrm>
            <a:off x="3419872" y="3865612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线箭头连接符 97">
            <a:extLst>
              <a:ext uri="{FF2B5EF4-FFF2-40B4-BE49-F238E27FC236}">
                <a16:creationId xmlns:a16="http://schemas.microsoft.com/office/drawing/2014/main" id="{B9060CE4-AF7A-2B47-A3B6-1AA113C2B504}"/>
              </a:ext>
            </a:extLst>
          </p:cNvPr>
          <p:cNvCxnSpPr/>
          <p:nvPr/>
        </p:nvCxnSpPr>
        <p:spPr>
          <a:xfrm>
            <a:off x="1089328" y="4098632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文本框 98">
            <a:extLst>
              <a:ext uri="{FF2B5EF4-FFF2-40B4-BE49-F238E27FC236}">
                <a16:creationId xmlns:a16="http://schemas.microsoft.com/office/drawing/2014/main" id="{5D55B6A5-E320-654A-96F7-3DFAB37CECD0}"/>
              </a:ext>
            </a:extLst>
          </p:cNvPr>
          <p:cNvSpPr txBox="1"/>
          <p:nvPr/>
        </p:nvSpPr>
        <p:spPr>
          <a:xfrm>
            <a:off x="1884080" y="3928328"/>
            <a:ext cx="50405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100" name="文本框 99">
            <a:extLst>
              <a:ext uri="{FF2B5EF4-FFF2-40B4-BE49-F238E27FC236}">
                <a16:creationId xmlns:a16="http://schemas.microsoft.com/office/drawing/2014/main" id="{A37ABAD5-3BAA-244B-8B66-5A9288FABF24}"/>
              </a:ext>
            </a:extLst>
          </p:cNvPr>
          <p:cNvSpPr txBox="1"/>
          <p:nvPr/>
        </p:nvSpPr>
        <p:spPr>
          <a:xfrm>
            <a:off x="3995935" y="2482220"/>
            <a:ext cx="116183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101" name="文本框 100">
            <a:extLst>
              <a:ext uri="{FF2B5EF4-FFF2-40B4-BE49-F238E27FC236}">
                <a16:creationId xmlns:a16="http://schemas.microsoft.com/office/drawing/2014/main" id="{F7DB67A1-F2C2-FF43-8447-7C2678025D46}"/>
              </a:ext>
            </a:extLst>
          </p:cNvPr>
          <p:cNvSpPr txBox="1"/>
          <p:nvPr/>
        </p:nvSpPr>
        <p:spPr>
          <a:xfrm>
            <a:off x="4011175" y="3465800"/>
            <a:ext cx="992867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102" name="直线箭头连接符 101">
            <a:extLst>
              <a:ext uri="{FF2B5EF4-FFF2-40B4-BE49-F238E27FC236}">
                <a16:creationId xmlns:a16="http://schemas.microsoft.com/office/drawing/2014/main" id="{5574CE72-5224-5A44-9C43-87C218037872}"/>
              </a:ext>
            </a:extLst>
          </p:cNvPr>
          <p:cNvCxnSpPr/>
          <p:nvPr/>
        </p:nvCxnSpPr>
        <p:spPr>
          <a:xfrm>
            <a:off x="3851920" y="2865884"/>
            <a:ext cx="1656184" cy="0"/>
          </a:xfrm>
          <a:prstGeom prst="straightConnector1">
            <a:avLst/>
          </a:prstGeom>
          <a:ln w="19050">
            <a:solidFill>
              <a:srgbClr val="BD374B"/>
            </a:solidFill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内容占位符 2">
            <a:extLst>
              <a:ext uri="{FF2B5EF4-FFF2-40B4-BE49-F238E27FC236}">
                <a16:creationId xmlns:a16="http://schemas.microsoft.com/office/drawing/2014/main" id="{D0AFE085-E6AD-7749-B26F-D822F0348CCD}"/>
              </a:ext>
            </a:extLst>
          </p:cNvPr>
          <p:cNvSpPr txBox="1">
            <a:spLocks/>
          </p:cNvSpPr>
          <p:nvPr/>
        </p:nvSpPr>
        <p:spPr>
          <a:xfrm>
            <a:off x="457200" y="4772389"/>
            <a:ext cx="8229600" cy="6255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altLang="zh-CN" sz="1800" b="1" dirty="0">
                <a:solidFill>
                  <a:srgbClr val="BD374B"/>
                </a:solidFill>
                <a:latin typeface="+mn-lt"/>
              </a:rPr>
              <a:t>failure</a:t>
            </a:r>
            <a:r>
              <a:rPr lang="en-US" altLang="zh-CN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: lost</a:t>
            </a:r>
            <a:r>
              <a: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en-US" altLang="zh-CN" sz="1800" b="1" dirty="0">
                <a:solidFill>
                  <a:srgbClr val="BD374B"/>
                </a:solidFill>
                <a:latin typeface="+mn-lt"/>
              </a:rPr>
              <a:t>ACK</a:t>
            </a:r>
            <a:r>
              <a: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en-US" altLang="zh-CN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for </a:t>
            </a:r>
            <a:r>
              <a:rPr lang="en-US" altLang="zh-CN" sz="1800" b="1" dirty="0">
                <a:solidFill>
                  <a:srgbClr val="BD374B"/>
                </a:solidFill>
                <a:latin typeface="+mn-lt"/>
              </a:rPr>
              <a:t>prepare</a:t>
            </a:r>
            <a:r>
              <a:rPr lang="en-US" altLang="zh-CN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</a:p>
        </p:txBody>
      </p:sp>
      <p:sp>
        <p:nvSpPr>
          <p:cNvPr id="104" name="文本框 103">
            <a:extLst>
              <a:ext uri="{FF2B5EF4-FFF2-40B4-BE49-F238E27FC236}">
                <a16:creationId xmlns:a16="http://schemas.microsoft.com/office/drawing/2014/main" id="{76FB5162-58D6-D74F-8D9C-8B1AEE1E6B03}"/>
              </a:ext>
            </a:extLst>
          </p:cNvPr>
          <p:cNvSpPr txBox="1"/>
          <p:nvPr/>
        </p:nvSpPr>
        <p:spPr>
          <a:xfrm>
            <a:off x="1259632" y="2771478"/>
            <a:ext cx="1737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timeout;</a:t>
            </a:r>
            <a:r>
              <a:rPr lang="zh-CN" altLang="en-US" b="1" dirty="0"/>
              <a:t> </a:t>
            </a:r>
            <a:r>
              <a:rPr lang="en-US" altLang="zh-CN" b="1" dirty="0"/>
              <a:t>resend</a:t>
            </a:r>
            <a:endParaRPr lang="en-US" altLang="zh-CN" b="1" dirty="0">
              <a:effectLst/>
            </a:endParaRPr>
          </a:p>
        </p:txBody>
      </p:sp>
      <p:sp>
        <p:nvSpPr>
          <p:cNvPr id="105" name="矩形 104">
            <a:extLst>
              <a:ext uri="{FF2B5EF4-FFF2-40B4-BE49-F238E27FC236}">
                <a16:creationId xmlns:a16="http://schemas.microsoft.com/office/drawing/2014/main" id="{851098E8-6CDA-5445-986A-AC79C33A2750}"/>
              </a:ext>
            </a:extLst>
          </p:cNvPr>
          <p:cNvSpPr/>
          <p:nvPr/>
        </p:nvSpPr>
        <p:spPr>
          <a:xfrm>
            <a:off x="3639367" y="2632765"/>
            <a:ext cx="4748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a-DK" altLang="zh-CN" sz="2400" b="1" dirty="0">
                <a:latin typeface="Helvetica" charset="0"/>
              </a:rPr>
              <a:t>X </a:t>
            </a:r>
            <a:endParaRPr lang="da-DK" altLang="zh-CN" sz="2400" dirty="0">
              <a:effectLst/>
            </a:endParaRPr>
          </a:p>
        </p:txBody>
      </p:sp>
      <p:cxnSp>
        <p:nvCxnSpPr>
          <p:cNvPr id="106" name="直线箭头连接符 105">
            <a:extLst>
              <a:ext uri="{FF2B5EF4-FFF2-40B4-BE49-F238E27FC236}">
                <a16:creationId xmlns:a16="http://schemas.microsoft.com/office/drawing/2014/main" id="{A056CDA1-F819-C546-A3A7-FE4DCF3A21BF}"/>
              </a:ext>
            </a:extLst>
          </p:cNvPr>
          <p:cNvCxnSpPr/>
          <p:nvPr/>
        </p:nvCxnSpPr>
        <p:spPr>
          <a:xfrm>
            <a:off x="3419872" y="3160772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文本框 106">
            <a:extLst>
              <a:ext uri="{FF2B5EF4-FFF2-40B4-BE49-F238E27FC236}">
                <a16:creationId xmlns:a16="http://schemas.microsoft.com/office/drawing/2014/main" id="{916B4C88-C9F9-D249-B2B3-93B911C7BC61}"/>
              </a:ext>
            </a:extLst>
          </p:cNvPr>
          <p:cNvSpPr txBox="1"/>
          <p:nvPr/>
        </p:nvSpPr>
        <p:spPr>
          <a:xfrm>
            <a:off x="3995935" y="2929508"/>
            <a:ext cx="116183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108" name="直线箭头连接符 107">
            <a:extLst>
              <a:ext uri="{FF2B5EF4-FFF2-40B4-BE49-F238E27FC236}">
                <a16:creationId xmlns:a16="http://schemas.microsoft.com/office/drawing/2014/main" id="{008404B3-FFA5-6C43-B95E-9BAADBFD5225}"/>
              </a:ext>
            </a:extLst>
          </p:cNvPr>
          <p:cNvCxnSpPr/>
          <p:nvPr/>
        </p:nvCxnSpPr>
        <p:spPr>
          <a:xfrm>
            <a:off x="3419872" y="3313172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9702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" grpId="0" animBg="1"/>
      <p:bldP spid="101" grpId="0" animBg="1"/>
      <p:bldP spid="104" grpId="0"/>
      <p:bldP spid="107" grpId="0" animBg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AE74FB8-CD37-AA4E-8DEA-6E35F9056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81</a:t>
            </a:fld>
            <a:endParaRPr lang="zh-CN" altLang="en-US"/>
          </a:p>
        </p:txBody>
      </p:sp>
      <p:sp>
        <p:nvSpPr>
          <p:cNvPr id="103" name="内容占位符 2">
            <a:extLst>
              <a:ext uri="{FF2B5EF4-FFF2-40B4-BE49-F238E27FC236}">
                <a16:creationId xmlns:a16="http://schemas.microsoft.com/office/drawing/2014/main" id="{D0AFE085-E6AD-7749-B26F-D822F0348CCD}"/>
              </a:ext>
            </a:extLst>
          </p:cNvPr>
          <p:cNvSpPr txBox="1">
            <a:spLocks/>
          </p:cNvSpPr>
          <p:nvPr/>
        </p:nvSpPr>
        <p:spPr>
          <a:xfrm>
            <a:off x="457200" y="4772388"/>
            <a:ext cx="8229600" cy="766397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40000"/>
              </a:lnSpc>
              <a:spcBef>
                <a:spcPts val="0"/>
              </a:spcBef>
              <a:buNone/>
            </a:pPr>
            <a:r>
              <a:rPr lang="en-US" altLang="zh-CN" sz="1800" b="1" dirty="0">
                <a:solidFill>
                  <a:srgbClr val="BD374B"/>
                </a:solidFill>
                <a:latin typeface="+mn-lt"/>
              </a:rPr>
              <a:t>failure: </a:t>
            </a:r>
            <a:r>
              <a:rPr lang="en-US" altLang="zh-CN" sz="1800" b="1" dirty="0">
                <a:latin typeface="+mn-lt"/>
              </a:rPr>
              <a:t>worker failure during prepare</a:t>
            </a:r>
          </a:p>
          <a:p>
            <a:pPr marL="0" indent="0" algn="ctr">
              <a:lnSpc>
                <a:spcPct val="140000"/>
              </a:lnSpc>
              <a:spcBef>
                <a:spcPts val="0"/>
              </a:spcBef>
              <a:buNone/>
            </a:pPr>
            <a:r>
              <a:rPr lang="en-US" altLang="zh-CN" sz="1800" dirty="0">
                <a:latin typeface="+mn-lt"/>
              </a:rPr>
              <a:t>coordinator can safely abort transaction, will send explicit abort messages to live workers</a:t>
            </a:r>
            <a:r>
              <a:rPr lang="en-US" altLang="zh-CN" sz="1800" b="1" dirty="0">
                <a:latin typeface="+mn-lt"/>
              </a:rPr>
              <a:t> </a:t>
            </a: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AA310F60-C721-0545-A2CF-69924E513D03}"/>
              </a:ext>
            </a:extLst>
          </p:cNvPr>
          <p:cNvSpPr/>
          <p:nvPr/>
        </p:nvSpPr>
        <p:spPr>
          <a:xfrm>
            <a:off x="0" y="1161161"/>
            <a:ext cx="9144000" cy="12380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44" name="直线连接符 43">
            <a:extLst>
              <a:ext uri="{FF2B5EF4-FFF2-40B4-BE49-F238E27FC236}">
                <a16:creationId xmlns:a16="http://schemas.microsoft.com/office/drawing/2014/main" id="{E7BD6C6A-0D42-5641-BE16-714840C3C843}"/>
              </a:ext>
            </a:extLst>
          </p:cNvPr>
          <p:cNvCxnSpPr/>
          <p:nvPr/>
        </p:nvCxnSpPr>
        <p:spPr>
          <a:xfrm>
            <a:off x="7884368" y="1057300"/>
            <a:ext cx="0" cy="3168352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5" name="图片 44">
            <a:extLst>
              <a:ext uri="{FF2B5EF4-FFF2-40B4-BE49-F238E27FC236}">
                <a16:creationId xmlns:a16="http://schemas.microsoft.com/office/drawing/2014/main" id="{75065D04-81A3-FF44-8C42-1D3C203AF52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8020" y="2424942"/>
            <a:ext cx="892696" cy="785572"/>
          </a:xfrm>
          <a:prstGeom prst="rect">
            <a:avLst/>
          </a:prstGeom>
        </p:spPr>
      </p:pic>
      <p:cxnSp>
        <p:nvCxnSpPr>
          <p:cNvPr id="46" name="直线连接符 45">
            <a:extLst>
              <a:ext uri="{FF2B5EF4-FFF2-40B4-BE49-F238E27FC236}">
                <a16:creationId xmlns:a16="http://schemas.microsoft.com/office/drawing/2014/main" id="{17216D31-53D7-D345-BC6B-EBEE7092C27E}"/>
              </a:ext>
            </a:extLst>
          </p:cNvPr>
          <p:cNvCxnSpPr/>
          <p:nvPr/>
        </p:nvCxnSpPr>
        <p:spPr>
          <a:xfrm>
            <a:off x="1007604" y="1057300"/>
            <a:ext cx="0" cy="3168352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文本框 46">
            <a:extLst>
              <a:ext uri="{FF2B5EF4-FFF2-40B4-BE49-F238E27FC236}">
                <a16:creationId xmlns:a16="http://schemas.microsoft.com/office/drawing/2014/main" id="{1BF2DCF5-A6D3-1349-90F7-641F6E0D7DCD}"/>
              </a:ext>
            </a:extLst>
          </p:cNvPr>
          <p:cNvSpPr txBox="1"/>
          <p:nvPr/>
        </p:nvSpPr>
        <p:spPr>
          <a:xfrm>
            <a:off x="467544" y="462072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Myriad Pro Light SemiCond"/>
                <a:ea typeface="MS PGothic" charset="0"/>
                <a:cs typeface="Myriad Pro Light SemiCond"/>
              </a:rPr>
              <a:t>client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AB2FF77D-039B-EB49-BBA2-FDED32EDE3C5}"/>
              </a:ext>
            </a:extLst>
          </p:cNvPr>
          <p:cNvSpPr txBox="1"/>
          <p:nvPr/>
        </p:nvSpPr>
        <p:spPr>
          <a:xfrm>
            <a:off x="2339752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>
                <a:latin typeface="Myriad Pro Light SemiCond"/>
                <a:ea typeface="MS PGothic" charset="0"/>
                <a:cs typeface="Myriad Pro Light SemiCond"/>
              </a:rPr>
              <a:t>coordinator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49" name="直线连接符 48">
            <a:extLst>
              <a:ext uri="{FF2B5EF4-FFF2-40B4-BE49-F238E27FC236}">
                <a16:creationId xmlns:a16="http://schemas.microsoft.com/office/drawing/2014/main" id="{9782BB7B-F17C-C14C-9C24-F868FF9B1F18}"/>
              </a:ext>
            </a:extLst>
          </p:cNvPr>
          <p:cNvCxnSpPr/>
          <p:nvPr/>
        </p:nvCxnSpPr>
        <p:spPr>
          <a:xfrm>
            <a:off x="3275856" y="1057300"/>
            <a:ext cx="0" cy="3168352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文本框 49">
            <a:extLst>
              <a:ext uri="{FF2B5EF4-FFF2-40B4-BE49-F238E27FC236}">
                <a16:creationId xmlns:a16="http://schemas.microsoft.com/office/drawing/2014/main" id="{A172053E-D2F0-614F-8E3A-304B3A43CF09}"/>
              </a:ext>
            </a:extLst>
          </p:cNvPr>
          <p:cNvSpPr txBox="1"/>
          <p:nvPr/>
        </p:nvSpPr>
        <p:spPr>
          <a:xfrm>
            <a:off x="4644008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Myriad Pro Light SemiCond"/>
              </a:rPr>
              <a:t>A-M</a:t>
            </a:r>
            <a:r>
              <a:rPr lang="zh-CN" altLang="en-US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rgbClr val="BD374B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A4B92A2D-D46F-CF45-A9DB-C11F5D6FF8A1}"/>
              </a:ext>
            </a:extLst>
          </p:cNvPr>
          <p:cNvSpPr txBox="1"/>
          <p:nvPr/>
        </p:nvSpPr>
        <p:spPr>
          <a:xfrm>
            <a:off x="6876256" y="462071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Myriad Pro Light SemiCond"/>
              </a:rPr>
              <a:t>N-Z</a:t>
            </a:r>
            <a:r>
              <a:rPr lang="zh-CN" altLang="en-US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rgbClr val="0070C0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52" name="直线连接符 51">
            <a:extLst>
              <a:ext uri="{FF2B5EF4-FFF2-40B4-BE49-F238E27FC236}">
                <a16:creationId xmlns:a16="http://schemas.microsoft.com/office/drawing/2014/main" id="{20DD1D9B-396C-534A-9FF0-8261FB21C03B}"/>
              </a:ext>
            </a:extLst>
          </p:cNvPr>
          <p:cNvCxnSpPr/>
          <p:nvPr/>
        </p:nvCxnSpPr>
        <p:spPr>
          <a:xfrm>
            <a:off x="5580112" y="1057300"/>
            <a:ext cx="0" cy="3168352"/>
          </a:xfrm>
          <a:prstGeom prst="line">
            <a:avLst/>
          </a:prstGeom>
          <a:ln w="38100">
            <a:solidFill>
              <a:srgbClr val="BD37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线箭头连接符 52">
            <a:extLst>
              <a:ext uri="{FF2B5EF4-FFF2-40B4-BE49-F238E27FC236}">
                <a16:creationId xmlns:a16="http://schemas.microsoft.com/office/drawing/2014/main" id="{EE4D75AD-347F-A44D-A585-545CA48C038F}"/>
              </a:ext>
            </a:extLst>
          </p:cNvPr>
          <p:cNvCxnSpPr/>
          <p:nvPr/>
        </p:nvCxnSpPr>
        <p:spPr>
          <a:xfrm>
            <a:off x="1115616" y="1273324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线箭头连接符 53">
            <a:extLst>
              <a:ext uri="{FF2B5EF4-FFF2-40B4-BE49-F238E27FC236}">
                <a16:creationId xmlns:a16="http://schemas.microsoft.com/office/drawing/2014/main" id="{DAC72AA0-D293-3A41-A6D1-15FE3B5B48FA}"/>
              </a:ext>
            </a:extLst>
          </p:cNvPr>
          <p:cNvCxnSpPr/>
          <p:nvPr/>
        </p:nvCxnSpPr>
        <p:spPr>
          <a:xfrm>
            <a:off x="3419872" y="148934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线箭头连接符 54">
            <a:extLst>
              <a:ext uri="{FF2B5EF4-FFF2-40B4-BE49-F238E27FC236}">
                <a16:creationId xmlns:a16="http://schemas.microsoft.com/office/drawing/2014/main" id="{61387245-CC26-8242-96D0-D5987A86F2F5}"/>
              </a:ext>
            </a:extLst>
          </p:cNvPr>
          <p:cNvCxnSpPr/>
          <p:nvPr/>
        </p:nvCxnSpPr>
        <p:spPr>
          <a:xfrm>
            <a:off x="3419872" y="164174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线箭头连接符 55">
            <a:extLst>
              <a:ext uri="{FF2B5EF4-FFF2-40B4-BE49-F238E27FC236}">
                <a16:creationId xmlns:a16="http://schemas.microsoft.com/office/drawing/2014/main" id="{DD4D4333-B51B-AC4F-BFFB-582F687C3671}"/>
              </a:ext>
            </a:extLst>
          </p:cNvPr>
          <p:cNvCxnSpPr/>
          <p:nvPr/>
        </p:nvCxnSpPr>
        <p:spPr>
          <a:xfrm>
            <a:off x="3419872" y="1841004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线箭头连接符 56">
            <a:extLst>
              <a:ext uri="{FF2B5EF4-FFF2-40B4-BE49-F238E27FC236}">
                <a16:creationId xmlns:a16="http://schemas.microsoft.com/office/drawing/2014/main" id="{FA07B437-0A08-CC43-9378-0E2DF6F0CED5}"/>
              </a:ext>
            </a:extLst>
          </p:cNvPr>
          <p:cNvCxnSpPr/>
          <p:nvPr/>
        </p:nvCxnSpPr>
        <p:spPr>
          <a:xfrm>
            <a:off x="3419872" y="1993404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线箭头连接符 57">
            <a:extLst>
              <a:ext uri="{FF2B5EF4-FFF2-40B4-BE49-F238E27FC236}">
                <a16:creationId xmlns:a16="http://schemas.microsoft.com/office/drawing/2014/main" id="{E3C6B941-3D6D-284B-AC82-A582D586F8B0}"/>
              </a:ext>
            </a:extLst>
          </p:cNvPr>
          <p:cNvCxnSpPr/>
          <p:nvPr/>
        </p:nvCxnSpPr>
        <p:spPr>
          <a:xfrm>
            <a:off x="1085136" y="220942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文本框 58">
            <a:extLst>
              <a:ext uri="{FF2B5EF4-FFF2-40B4-BE49-F238E27FC236}">
                <a16:creationId xmlns:a16="http://schemas.microsoft.com/office/drawing/2014/main" id="{271FAB43-7FD4-A04B-B165-1E7FCEE57911}"/>
              </a:ext>
            </a:extLst>
          </p:cNvPr>
          <p:cNvSpPr txBox="1"/>
          <p:nvPr/>
        </p:nvSpPr>
        <p:spPr>
          <a:xfrm>
            <a:off x="1879888" y="2039124"/>
            <a:ext cx="504056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60" name="直线箭头连接符 59">
            <a:extLst>
              <a:ext uri="{FF2B5EF4-FFF2-40B4-BE49-F238E27FC236}">
                <a16:creationId xmlns:a16="http://schemas.microsoft.com/office/drawing/2014/main" id="{2DDC467D-3E40-2B48-9D0D-53D4147B4038}"/>
              </a:ext>
            </a:extLst>
          </p:cNvPr>
          <p:cNvCxnSpPr/>
          <p:nvPr/>
        </p:nvCxnSpPr>
        <p:spPr>
          <a:xfrm>
            <a:off x="1115616" y="256946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文本框 60">
            <a:extLst>
              <a:ext uri="{FF2B5EF4-FFF2-40B4-BE49-F238E27FC236}">
                <a16:creationId xmlns:a16="http://schemas.microsoft.com/office/drawing/2014/main" id="{D4443AFE-3FC6-EA44-815A-ACDC0E0B26AF}"/>
              </a:ext>
            </a:extLst>
          </p:cNvPr>
          <p:cNvSpPr txBox="1"/>
          <p:nvPr/>
        </p:nvSpPr>
        <p:spPr>
          <a:xfrm>
            <a:off x="1650152" y="2385680"/>
            <a:ext cx="9886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62" name="直线箭头连接符 61">
            <a:extLst>
              <a:ext uri="{FF2B5EF4-FFF2-40B4-BE49-F238E27FC236}">
                <a16:creationId xmlns:a16="http://schemas.microsoft.com/office/drawing/2014/main" id="{EC89B616-4DA1-F146-B08B-5527201A4F0E}"/>
              </a:ext>
            </a:extLst>
          </p:cNvPr>
          <p:cNvCxnSpPr/>
          <p:nvPr/>
        </p:nvCxnSpPr>
        <p:spPr>
          <a:xfrm>
            <a:off x="3419872" y="2713484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线箭头连接符 62">
            <a:extLst>
              <a:ext uri="{FF2B5EF4-FFF2-40B4-BE49-F238E27FC236}">
                <a16:creationId xmlns:a16="http://schemas.microsoft.com/office/drawing/2014/main" id="{D1CA8EF6-7002-8340-B15C-B3E44FA22316}"/>
              </a:ext>
            </a:extLst>
          </p:cNvPr>
          <p:cNvCxnSpPr/>
          <p:nvPr/>
        </p:nvCxnSpPr>
        <p:spPr>
          <a:xfrm>
            <a:off x="3419872" y="3065140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线箭头连接符 63">
            <a:extLst>
              <a:ext uri="{FF2B5EF4-FFF2-40B4-BE49-F238E27FC236}">
                <a16:creationId xmlns:a16="http://schemas.microsoft.com/office/drawing/2014/main" id="{6BC886C8-C185-6B45-A7C7-8EF31723A0E9}"/>
              </a:ext>
            </a:extLst>
          </p:cNvPr>
          <p:cNvCxnSpPr/>
          <p:nvPr/>
        </p:nvCxnSpPr>
        <p:spPr>
          <a:xfrm>
            <a:off x="3419872" y="3496280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线箭头连接符 64">
            <a:extLst>
              <a:ext uri="{FF2B5EF4-FFF2-40B4-BE49-F238E27FC236}">
                <a16:creationId xmlns:a16="http://schemas.microsoft.com/office/drawing/2014/main" id="{4617D347-E5A9-0A49-B59C-28D54B2820C7}"/>
              </a:ext>
            </a:extLst>
          </p:cNvPr>
          <p:cNvCxnSpPr/>
          <p:nvPr/>
        </p:nvCxnSpPr>
        <p:spPr>
          <a:xfrm>
            <a:off x="1089328" y="388260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文本框 65">
            <a:extLst>
              <a:ext uri="{FF2B5EF4-FFF2-40B4-BE49-F238E27FC236}">
                <a16:creationId xmlns:a16="http://schemas.microsoft.com/office/drawing/2014/main" id="{DF461BB4-FE41-8E4B-915E-FD9263DB88EE}"/>
              </a:ext>
            </a:extLst>
          </p:cNvPr>
          <p:cNvSpPr txBox="1"/>
          <p:nvPr/>
        </p:nvSpPr>
        <p:spPr>
          <a:xfrm>
            <a:off x="1763688" y="3712304"/>
            <a:ext cx="75475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abort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70932CFA-F657-5E4F-9CDA-E14443196CD7}"/>
              </a:ext>
            </a:extLst>
          </p:cNvPr>
          <p:cNvSpPr txBox="1"/>
          <p:nvPr/>
        </p:nvSpPr>
        <p:spPr>
          <a:xfrm>
            <a:off x="3995935" y="2482220"/>
            <a:ext cx="113781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FA7FC296-02C1-5944-A1CF-2AAF349119D1}"/>
              </a:ext>
            </a:extLst>
          </p:cNvPr>
          <p:cNvSpPr txBox="1"/>
          <p:nvPr/>
        </p:nvSpPr>
        <p:spPr>
          <a:xfrm>
            <a:off x="4011176" y="2817728"/>
            <a:ext cx="113781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69" name="直线箭头连接符 68">
            <a:extLst>
              <a:ext uri="{FF2B5EF4-FFF2-40B4-BE49-F238E27FC236}">
                <a16:creationId xmlns:a16="http://schemas.microsoft.com/office/drawing/2014/main" id="{89BAF407-9674-3542-9840-CB337C4E713E}"/>
              </a:ext>
            </a:extLst>
          </p:cNvPr>
          <p:cNvCxnSpPr/>
          <p:nvPr/>
        </p:nvCxnSpPr>
        <p:spPr>
          <a:xfrm>
            <a:off x="3419872" y="2865884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文本框 69">
            <a:extLst>
              <a:ext uri="{FF2B5EF4-FFF2-40B4-BE49-F238E27FC236}">
                <a16:creationId xmlns:a16="http://schemas.microsoft.com/office/drawing/2014/main" id="{DBA6708F-3692-B24F-AC5A-F6C292DF495B}"/>
              </a:ext>
            </a:extLst>
          </p:cNvPr>
          <p:cNvSpPr txBox="1"/>
          <p:nvPr/>
        </p:nvSpPr>
        <p:spPr>
          <a:xfrm>
            <a:off x="4026416" y="3280256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abort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71" name="直线箭头连接符 70">
            <a:extLst>
              <a:ext uri="{FF2B5EF4-FFF2-40B4-BE49-F238E27FC236}">
                <a16:creationId xmlns:a16="http://schemas.microsoft.com/office/drawing/2014/main" id="{BDC3972E-7A4E-4C40-94EC-80076D75BF5A}"/>
              </a:ext>
            </a:extLst>
          </p:cNvPr>
          <p:cNvCxnSpPr/>
          <p:nvPr/>
        </p:nvCxnSpPr>
        <p:spPr>
          <a:xfrm>
            <a:off x="3419872" y="3648680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3614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  <p:bldP spid="70" grpId="0" animBg="1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AE74FB8-CD37-AA4E-8DEA-6E35F9056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82</a:t>
            </a:fld>
            <a:endParaRPr lang="zh-CN" altLang="en-US"/>
          </a:p>
        </p:txBody>
      </p:sp>
      <p:sp>
        <p:nvSpPr>
          <p:cNvPr id="103" name="内容占位符 2">
            <a:extLst>
              <a:ext uri="{FF2B5EF4-FFF2-40B4-BE49-F238E27FC236}">
                <a16:creationId xmlns:a16="http://schemas.microsoft.com/office/drawing/2014/main" id="{D0AFE085-E6AD-7749-B26F-D822F0348CCD}"/>
              </a:ext>
            </a:extLst>
          </p:cNvPr>
          <p:cNvSpPr txBox="1">
            <a:spLocks/>
          </p:cNvSpPr>
          <p:nvPr/>
        </p:nvSpPr>
        <p:spPr>
          <a:xfrm>
            <a:off x="394908" y="5093642"/>
            <a:ext cx="8229600" cy="6255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1800" b="1" dirty="0">
                <a:solidFill>
                  <a:srgbClr val="BD374B"/>
                </a:solidFill>
                <a:latin typeface="+mn-lt"/>
              </a:rPr>
              <a:t>failure: </a:t>
            </a:r>
            <a:r>
              <a:rPr lang="en-US" altLang="zh-CN" sz="1800" b="1" dirty="0">
                <a:latin typeface="+mn-lt"/>
              </a:rPr>
              <a:t>lost</a:t>
            </a:r>
            <a:r>
              <a:rPr lang="en-US" altLang="zh-CN" sz="1800" b="1" dirty="0">
                <a:solidFill>
                  <a:srgbClr val="BD374B"/>
                </a:solidFill>
                <a:latin typeface="+mn-lt"/>
              </a:rPr>
              <a:t> commit </a:t>
            </a:r>
            <a:r>
              <a:rPr lang="en-US" altLang="zh-CN" sz="1800" b="1" dirty="0">
                <a:latin typeface="+mn-lt"/>
              </a:rPr>
              <a:t>message</a:t>
            </a:r>
            <a:r>
              <a:rPr lang="en-US" altLang="zh-CN" sz="1800" b="1" dirty="0">
                <a:solidFill>
                  <a:srgbClr val="BD374B"/>
                </a:solidFill>
                <a:latin typeface="+mn-lt"/>
              </a:rPr>
              <a:t> </a:t>
            </a: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6C96DD65-9FE6-2A47-9149-C83798896840}"/>
              </a:ext>
            </a:extLst>
          </p:cNvPr>
          <p:cNvSpPr/>
          <p:nvPr/>
        </p:nvSpPr>
        <p:spPr>
          <a:xfrm>
            <a:off x="0" y="1161161"/>
            <a:ext cx="9144000" cy="12380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34" name="直线连接符 33">
            <a:extLst>
              <a:ext uri="{FF2B5EF4-FFF2-40B4-BE49-F238E27FC236}">
                <a16:creationId xmlns:a16="http://schemas.microsoft.com/office/drawing/2014/main" id="{193589B4-CB21-744D-AC33-AF77BEFB09FC}"/>
              </a:ext>
            </a:extLst>
          </p:cNvPr>
          <p:cNvCxnSpPr/>
          <p:nvPr/>
        </p:nvCxnSpPr>
        <p:spPr>
          <a:xfrm>
            <a:off x="1007604" y="1057300"/>
            <a:ext cx="0" cy="3910926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本框 34">
            <a:extLst>
              <a:ext uri="{FF2B5EF4-FFF2-40B4-BE49-F238E27FC236}">
                <a16:creationId xmlns:a16="http://schemas.microsoft.com/office/drawing/2014/main" id="{BAD749AC-1522-6F4F-B58D-BD4D2D058408}"/>
              </a:ext>
            </a:extLst>
          </p:cNvPr>
          <p:cNvSpPr txBox="1"/>
          <p:nvPr/>
        </p:nvSpPr>
        <p:spPr>
          <a:xfrm>
            <a:off x="467544" y="462072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Myriad Pro Light SemiCond"/>
                <a:ea typeface="MS PGothic" charset="0"/>
                <a:cs typeface="Myriad Pro Light SemiCond"/>
              </a:rPr>
              <a:t>client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0FB4DF2F-85F7-EF4A-91FB-E7BEE7882DE7}"/>
              </a:ext>
            </a:extLst>
          </p:cNvPr>
          <p:cNvSpPr txBox="1"/>
          <p:nvPr/>
        </p:nvSpPr>
        <p:spPr>
          <a:xfrm>
            <a:off x="2339752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>
                <a:latin typeface="Myriad Pro Light SemiCond"/>
                <a:ea typeface="MS PGothic" charset="0"/>
                <a:cs typeface="Myriad Pro Light SemiCond"/>
              </a:rPr>
              <a:t>coordinator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7" name="直线连接符 36">
            <a:extLst>
              <a:ext uri="{FF2B5EF4-FFF2-40B4-BE49-F238E27FC236}">
                <a16:creationId xmlns:a16="http://schemas.microsoft.com/office/drawing/2014/main" id="{29B9FD66-B6F0-084E-BD9E-3298EDA0AC73}"/>
              </a:ext>
            </a:extLst>
          </p:cNvPr>
          <p:cNvCxnSpPr/>
          <p:nvPr/>
        </p:nvCxnSpPr>
        <p:spPr>
          <a:xfrm>
            <a:off x="3275856" y="1057300"/>
            <a:ext cx="0" cy="3910926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文本框 37">
            <a:extLst>
              <a:ext uri="{FF2B5EF4-FFF2-40B4-BE49-F238E27FC236}">
                <a16:creationId xmlns:a16="http://schemas.microsoft.com/office/drawing/2014/main" id="{076CA828-7A7D-F149-AA87-21B5A138EBAF}"/>
              </a:ext>
            </a:extLst>
          </p:cNvPr>
          <p:cNvSpPr txBox="1"/>
          <p:nvPr/>
        </p:nvSpPr>
        <p:spPr>
          <a:xfrm>
            <a:off x="4644008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Myriad Pro Light SemiCond"/>
              </a:rPr>
              <a:t>A-M</a:t>
            </a:r>
            <a:r>
              <a:rPr lang="zh-CN" altLang="en-US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rgbClr val="BD374B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2A5E52C4-3480-4949-A4CC-F82AD1775348}"/>
              </a:ext>
            </a:extLst>
          </p:cNvPr>
          <p:cNvSpPr txBox="1"/>
          <p:nvPr/>
        </p:nvSpPr>
        <p:spPr>
          <a:xfrm>
            <a:off x="6876256" y="462071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Myriad Pro Light SemiCond"/>
              </a:rPr>
              <a:t>N-Z</a:t>
            </a:r>
            <a:r>
              <a:rPr lang="zh-CN" altLang="en-US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rgbClr val="0070C0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40" name="直线连接符 39">
            <a:extLst>
              <a:ext uri="{FF2B5EF4-FFF2-40B4-BE49-F238E27FC236}">
                <a16:creationId xmlns:a16="http://schemas.microsoft.com/office/drawing/2014/main" id="{6B56DEDE-8095-704F-827B-7E3EC87DD676}"/>
              </a:ext>
            </a:extLst>
          </p:cNvPr>
          <p:cNvCxnSpPr/>
          <p:nvPr/>
        </p:nvCxnSpPr>
        <p:spPr>
          <a:xfrm>
            <a:off x="5580112" y="1057300"/>
            <a:ext cx="0" cy="3910926"/>
          </a:xfrm>
          <a:prstGeom prst="line">
            <a:avLst/>
          </a:prstGeom>
          <a:ln w="38100">
            <a:solidFill>
              <a:srgbClr val="BD37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线连接符 40">
            <a:extLst>
              <a:ext uri="{FF2B5EF4-FFF2-40B4-BE49-F238E27FC236}">
                <a16:creationId xmlns:a16="http://schemas.microsoft.com/office/drawing/2014/main" id="{409DDF89-327E-2A41-9DD2-CB27EB78FCD9}"/>
              </a:ext>
            </a:extLst>
          </p:cNvPr>
          <p:cNvCxnSpPr/>
          <p:nvPr/>
        </p:nvCxnSpPr>
        <p:spPr>
          <a:xfrm>
            <a:off x="7884368" y="1057300"/>
            <a:ext cx="0" cy="3910926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线箭头连接符 41">
            <a:extLst>
              <a:ext uri="{FF2B5EF4-FFF2-40B4-BE49-F238E27FC236}">
                <a16:creationId xmlns:a16="http://schemas.microsoft.com/office/drawing/2014/main" id="{F8651502-82FB-504C-A8E5-00EF3DCFD235}"/>
              </a:ext>
            </a:extLst>
          </p:cNvPr>
          <p:cNvCxnSpPr/>
          <p:nvPr/>
        </p:nvCxnSpPr>
        <p:spPr>
          <a:xfrm>
            <a:off x="1115616" y="1273324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线箭头连接符 71">
            <a:extLst>
              <a:ext uri="{FF2B5EF4-FFF2-40B4-BE49-F238E27FC236}">
                <a16:creationId xmlns:a16="http://schemas.microsoft.com/office/drawing/2014/main" id="{46F89468-EC56-114D-95E9-50E112B52B33}"/>
              </a:ext>
            </a:extLst>
          </p:cNvPr>
          <p:cNvCxnSpPr/>
          <p:nvPr/>
        </p:nvCxnSpPr>
        <p:spPr>
          <a:xfrm>
            <a:off x="3419872" y="148934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线箭头连接符 72">
            <a:extLst>
              <a:ext uri="{FF2B5EF4-FFF2-40B4-BE49-F238E27FC236}">
                <a16:creationId xmlns:a16="http://schemas.microsoft.com/office/drawing/2014/main" id="{0698C6D4-9CB8-7C46-9AD8-1EF617D21ABB}"/>
              </a:ext>
            </a:extLst>
          </p:cNvPr>
          <p:cNvCxnSpPr/>
          <p:nvPr/>
        </p:nvCxnSpPr>
        <p:spPr>
          <a:xfrm>
            <a:off x="3419872" y="164174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直线箭头连接符 73">
            <a:extLst>
              <a:ext uri="{FF2B5EF4-FFF2-40B4-BE49-F238E27FC236}">
                <a16:creationId xmlns:a16="http://schemas.microsoft.com/office/drawing/2014/main" id="{62242EAA-C763-944A-9849-47F2BC77E5A6}"/>
              </a:ext>
            </a:extLst>
          </p:cNvPr>
          <p:cNvCxnSpPr/>
          <p:nvPr/>
        </p:nvCxnSpPr>
        <p:spPr>
          <a:xfrm>
            <a:off x="3419872" y="1841004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线箭头连接符 74">
            <a:extLst>
              <a:ext uri="{FF2B5EF4-FFF2-40B4-BE49-F238E27FC236}">
                <a16:creationId xmlns:a16="http://schemas.microsoft.com/office/drawing/2014/main" id="{0FA8034D-F590-9142-8987-9F39AD019CC2}"/>
              </a:ext>
            </a:extLst>
          </p:cNvPr>
          <p:cNvCxnSpPr/>
          <p:nvPr/>
        </p:nvCxnSpPr>
        <p:spPr>
          <a:xfrm>
            <a:off x="3419872" y="1993404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直线箭头连接符 75">
            <a:extLst>
              <a:ext uri="{FF2B5EF4-FFF2-40B4-BE49-F238E27FC236}">
                <a16:creationId xmlns:a16="http://schemas.microsoft.com/office/drawing/2014/main" id="{59F1EF0B-666C-AD4A-A4FE-76D114C06679}"/>
              </a:ext>
            </a:extLst>
          </p:cNvPr>
          <p:cNvCxnSpPr/>
          <p:nvPr/>
        </p:nvCxnSpPr>
        <p:spPr>
          <a:xfrm>
            <a:off x="1085136" y="220942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文本框 76">
            <a:extLst>
              <a:ext uri="{FF2B5EF4-FFF2-40B4-BE49-F238E27FC236}">
                <a16:creationId xmlns:a16="http://schemas.microsoft.com/office/drawing/2014/main" id="{8BBF947E-E9FD-EB46-BBEE-218CE22D6EE4}"/>
              </a:ext>
            </a:extLst>
          </p:cNvPr>
          <p:cNvSpPr txBox="1"/>
          <p:nvPr/>
        </p:nvSpPr>
        <p:spPr>
          <a:xfrm>
            <a:off x="1879888" y="2039124"/>
            <a:ext cx="504056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78" name="直线箭头连接符 77">
            <a:extLst>
              <a:ext uri="{FF2B5EF4-FFF2-40B4-BE49-F238E27FC236}">
                <a16:creationId xmlns:a16="http://schemas.microsoft.com/office/drawing/2014/main" id="{D39609AC-B194-754F-8EF2-3C8DC2BB45FB}"/>
              </a:ext>
            </a:extLst>
          </p:cNvPr>
          <p:cNvCxnSpPr/>
          <p:nvPr/>
        </p:nvCxnSpPr>
        <p:spPr>
          <a:xfrm>
            <a:off x="1115616" y="256946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文本框 78">
            <a:extLst>
              <a:ext uri="{FF2B5EF4-FFF2-40B4-BE49-F238E27FC236}">
                <a16:creationId xmlns:a16="http://schemas.microsoft.com/office/drawing/2014/main" id="{E81C4503-8ADC-4C48-A64A-38393F6C0E99}"/>
              </a:ext>
            </a:extLst>
          </p:cNvPr>
          <p:cNvSpPr txBox="1"/>
          <p:nvPr/>
        </p:nvSpPr>
        <p:spPr>
          <a:xfrm>
            <a:off x="1650152" y="2385680"/>
            <a:ext cx="9886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80" name="直线箭头连接符 79">
            <a:extLst>
              <a:ext uri="{FF2B5EF4-FFF2-40B4-BE49-F238E27FC236}">
                <a16:creationId xmlns:a16="http://schemas.microsoft.com/office/drawing/2014/main" id="{F8AAEE08-A1F5-BF40-B9CC-AAF95F48E8DD}"/>
              </a:ext>
            </a:extLst>
          </p:cNvPr>
          <p:cNvCxnSpPr/>
          <p:nvPr/>
        </p:nvCxnSpPr>
        <p:spPr>
          <a:xfrm>
            <a:off x="3419872" y="2713484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线箭头连接符 80">
            <a:extLst>
              <a:ext uri="{FF2B5EF4-FFF2-40B4-BE49-F238E27FC236}">
                <a16:creationId xmlns:a16="http://schemas.microsoft.com/office/drawing/2014/main" id="{896B201F-09DD-6A4E-8C7C-A934A0ED40A9}"/>
              </a:ext>
            </a:extLst>
          </p:cNvPr>
          <p:cNvCxnSpPr/>
          <p:nvPr/>
        </p:nvCxnSpPr>
        <p:spPr>
          <a:xfrm>
            <a:off x="3419872" y="3065140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直线箭头连接符 81">
            <a:extLst>
              <a:ext uri="{FF2B5EF4-FFF2-40B4-BE49-F238E27FC236}">
                <a16:creationId xmlns:a16="http://schemas.microsoft.com/office/drawing/2014/main" id="{FC3A5145-004D-4646-95CC-4C5BD8BDAFB0}"/>
              </a:ext>
            </a:extLst>
          </p:cNvPr>
          <p:cNvCxnSpPr/>
          <p:nvPr/>
        </p:nvCxnSpPr>
        <p:spPr>
          <a:xfrm>
            <a:off x="3419872" y="3217540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直线箭头连接符 82">
            <a:extLst>
              <a:ext uri="{FF2B5EF4-FFF2-40B4-BE49-F238E27FC236}">
                <a16:creationId xmlns:a16="http://schemas.microsoft.com/office/drawing/2014/main" id="{2890DCDB-51D9-E842-801E-38C8EDE2CE4F}"/>
              </a:ext>
            </a:extLst>
          </p:cNvPr>
          <p:cNvCxnSpPr/>
          <p:nvPr/>
        </p:nvCxnSpPr>
        <p:spPr>
          <a:xfrm>
            <a:off x="3419872" y="3649588"/>
            <a:ext cx="1728192" cy="0"/>
          </a:xfrm>
          <a:prstGeom prst="straightConnector1">
            <a:avLst/>
          </a:prstGeom>
          <a:ln w="19050">
            <a:solidFill>
              <a:srgbClr val="BD374B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直线箭头连接符 83">
            <a:extLst>
              <a:ext uri="{FF2B5EF4-FFF2-40B4-BE49-F238E27FC236}">
                <a16:creationId xmlns:a16="http://schemas.microsoft.com/office/drawing/2014/main" id="{7E2428C8-D4D0-E546-A952-753F6C565AF1}"/>
              </a:ext>
            </a:extLst>
          </p:cNvPr>
          <p:cNvCxnSpPr/>
          <p:nvPr/>
        </p:nvCxnSpPr>
        <p:spPr>
          <a:xfrm>
            <a:off x="3419872" y="4649316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直线箭头连接符 84">
            <a:extLst>
              <a:ext uri="{FF2B5EF4-FFF2-40B4-BE49-F238E27FC236}">
                <a16:creationId xmlns:a16="http://schemas.microsoft.com/office/drawing/2014/main" id="{B0700382-C722-EC40-893F-C0BCD7C25E90}"/>
              </a:ext>
            </a:extLst>
          </p:cNvPr>
          <p:cNvCxnSpPr/>
          <p:nvPr/>
        </p:nvCxnSpPr>
        <p:spPr>
          <a:xfrm>
            <a:off x="3419872" y="4801716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直线箭头连接符 85">
            <a:extLst>
              <a:ext uri="{FF2B5EF4-FFF2-40B4-BE49-F238E27FC236}">
                <a16:creationId xmlns:a16="http://schemas.microsoft.com/office/drawing/2014/main" id="{2ED5ACEF-5CB8-494B-88AF-F4D7F8B48805}"/>
              </a:ext>
            </a:extLst>
          </p:cNvPr>
          <p:cNvCxnSpPr/>
          <p:nvPr/>
        </p:nvCxnSpPr>
        <p:spPr>
          <a:xfrm>
            <a:off x="1089328" y="3450560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文本框 86">
            <a:extLst>
              <a:ext uri="{FF2B5EF4-FFF2-40B4-BE49-F238E27FC236}">
                <a16:creationId xmlns:a16="http://schemas.microsoft.com/office/drawing/2014/main" id="{C298D5E7-9DD1-AC4F-ACD4-85EAEF2A30C4}"/>
              </a:ext>
            </a:extLst>
          </p:cNvPr>
          <p:cNvSpPr txBox="1"/>
          <p:nvPr/>
        </p:nvSpPr>
        <p:spPr>
          <a:xfrm>
            <a:off x="1884080" y="3280256"/>
            <a:ext cx="50405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88" name="文本框 87">
            <a:extLst>
              <a:ext uri="{FF2B5EF4-FFF2-40B4-BE49-F238E27FC236}">
                <a16:creationId xmlns:a16="http://schemas.microsoft.com/office/drawing/2014/main" id="{02BF1ACF-D461-4B40-A8D8-4AF94046D2A8}"/>
              </a:ext>
            </a:extLst>
          </p:cNvPr>
          <p:cNvSpPr txBox="1"/>
          <p:nvPr/>
        </p:nvSpPr>
        <p:spPr>
          <a:xfrm>
            <a:off x="3995936" y="2482220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89" name="文本框 88">
            <a:extLst>
              <a:ext uri="{FF2B5EF4-FFF2-40B4-BE49-F238E27FC236}">
                <a16:creationId xmlns:a16="http://schemas.microsoft.com/office/drawing/2014/main" id="{A578B0FD-D504-204F-B241-FC732B88ED43}"/>
              </a:ext>
            </a:extLst>
          </p:cNvPr>
          <p:cNvSpPr txBox="1"/>
          <p:nvPr/>
        </p:nvSpPr>
        <p:spPr>
          <a:xfrm>
            <a:off x="4011176" y="2817728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90" name="直线箭头连接符 89">
            <a:extLst>
              <a:ext uri="{FF2B5EF4-FFF2-40B4-BE49-F238E27FC236}">
                <a16:creationId xmlns:a16="http://schemas.microsoft.com/office/drawing/2014/main" id="{2556BC1A-AD5B-DF4F-8BB0-77551E911325}"/>
              </a:ext>
            </a:extLst>
          </p:cNvPr>
          <p:cNvCxnSpPr/>
          <p:nvPr/>
        </p:nvCxnSpPr>
        <p:spPr>
          <a:xfrm>
            <a:off x="3419872" y="2865884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文本框 90">
            <a:extLst>
              <a:ext uri="{FF2B5EF4-FFF2-40B4-BE49-F238E27FC236}">
                <a16:creationId xmlns:a16="http://schemas.microsoft.com/office/drawing/2014/main" id="{9F34B709-6EA8-A748-BB14-300E6C87D60A}"/>
              </a:ext>
            </a:extLst>
          </p:cNvPr>
          <p:cNvSpPr txBox="1"/>
          <p:nvPr/>
        </p:nvSpPr>
        <p:spPr>
          <a:xfrm>
            <a:off x="4041656" y="4417144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92" name="直线箭头连接符 91">
            <a:extLst>
              <a:ext uri="{FF2B5EF4-FFF2-40B4-BE49-F238E27FC236}">
                <a16:creationId xmlns:a16="http://schemas.microsoft.com/office/drawing/2014/main" id="{E365B3C5-5CAC-8148-BD2E-B4A912AFD508}"/>
              </a:ext>
            </a:extLst>
          </p:cNvPr>
          <p:cNvCxnSpPr/>
          <p:nvPr/>
        </p:nvCxnSpPr>
        <p:spPr>
          <a:xfrm>
            <a:off x="3419872" y="3865612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文本框 92">
            <a:extLst>
              <a:ext uri="{FF2B5EF4-FFF2-40B4-BE49-F238E27FC236}">
                <a16:creationId xmlns:a16="http://schemas.microsoft.com/office/drawing/2014/main" id="{D0784978-FEFF-0A45-A30C-4F26625614A8}"/>
              </a:ext>
            </a:extLst>
          </p:cNvPr>
          <p:cNvSpPr txBox="1"/>
          <p:nvPr/>
        </p:nvSpPr>
        <p:spPr>
          <a:xfrm>
            <a:off x="1275538" y="3856320"/>
            <a:ext cx="1737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timeout;</a:t>
            </a:r>
            <a:r>
              <a:rPr lang="zh-CN" altLang="en-US" b="1" dirty="0"/>
              <a:t> </a:t>
            </a:r>
            <a:r>
              <a:rPr lang="en-US" altLang="zh-CN" b="1" dirty="0"/>
              <a:t>resend</a:t>
            </a:r>
            <a:endParaRPr lang="en-US" altLang="zh-CN" b="1" dirty="0">
              <a:effectLst/>
            </a:endParaRPr>
          </a:p>
        </p:txBody>
      </p:sp>
      <p:sp>
        <p:nvSpPr>
          <p:cNvPr id="94" name="矩形 93">
            <a:extLst>
              <a:ext uri="{FF2B5EF4-FFF2-40B4-BE49-F238E27FC236}">
                <a16:creationId xmlns:a16="http://schemas.microsoft.com/office/drawing/2014/main" id="{1537A40E-1167-F04F-AA5D-7C02FA7BF86E}"/>
              </a:ext>
            </a:extLst>
          </p:cNvPr>
          <p:cNvSpPr/>
          <p:nvPr/>
        </p:nvSpPr>
        <p:spPr>
          <a:xfrm>
            <a:off x="5033294" y="3403947"/>
            <a:ext cx="4748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a-DK" altLang="zh-CN" sz="2400" b="1" dirty="0">
                <a:latin typeface="Helvetica" charset="0"/>
              </a:rPr>
              <a:t>X </a:t>
            </a:r>
            <a:endParaRPr lang="da-DK" altLang="zh-CN" sz="2400" dirty="0">
              <a:effectLst/>
            </a:endParaRPr>
          </a:p>
        </p:txBody>
      </p:sp>
      <p:sp>
        <p:nvSpPr>
          <p:cNvPr id="95" name="文本框 94">
            <a:extLst>
              <a:ext uri="{FF2B5EF4-FFF2-40B4-BE49-F238E27FC236}">
                <a16:creationId xmlns:a16="http://schemas.microsoft.com/office/drawing/2014/main" id="{9387338C-4DFE-3C42-A64A-BD93364CCF79}"/>
              </a:ext>
            </a:extLst>
          </p:cNvPr>
          <p:cNvSpPr txBox="1"/>
          <p:nvPr/>
        </p:nvSpPr>
        <p:spPr>
          <a:xfrm>
            <a:off x="4257680" y="3712304"/>
            <a:ext cx="45833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err="1">
                <a:latin typeface="Myriad Pro Light SemiCond"/>
                <a:ea typeface="MS PGothic" charset="0"/>
                <a:cs typeface="Myriad Pro Light SemiCond"/>
              </a:rPr>
              <a:t>tx</a:t>
            </a:r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?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96" name="文本框 95">
            <a:extLst>
              <a:ext uri="{FF2B5EF4-FFF2-40B4-BE49-F238E27FC236}">
                <a16:creationId xmlns:a16="http://schemas.microsoft.com/office/drawing/2014/main" id="{7A5E9457-4690-CC4D-B08F-7ED90A79F894}"/>
              </a:ext>
            </a:extLst>
          </p:cNvPr>
          <p:cNvSpPr txBox="1"/>
          <p:nvPr/>
        </p:nvSpPr>
        <p:spPr>
          <a:xfrm>
            <a:off x="4026416" y="3433564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97" name="直线箭头连接符 96">
            <a:extLst>
              <a:ext uri="{FF2B5EF4-FFF2-40B4-BE49-F238E27FC236}">
                <a16:creationId xmlns:a16="http://schemas.microsoft.com/office/drawing/2014/main" id="{1C2BFF68-E2E6-8C42-95AC-6A0BBCC02E2D}"/>
              </a:ext>
            </a:extLst>
          </p:cNvPr>
          <p:cNvCxnSpPr/>
          <p:nvPr/>
        </p:nvCxnSpPr>
        <p:spPr>
          <a:xfrm>
            <a:off x="3419872" y="4216360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文本框 97">
            <a:extLst>
              <a:ext uri="{FF2B5EF4-FFF2-40B4-BE49-F238E27FC236}">
                <a16:creationId xmlns:a16="http://schemas.microsoft.com/office/drawing/2014/main" id="{59C8D386-6EFC-114A-8D33-736EF9B584F5}"/>
              </a:ext>
            </a:extLst>
          </p:cNvPr>
          <p:cNvSpPr txBox="1"/>
          <p:nvPr/>
        </p:nvSpPr>
        <p:spPr>
          <a:xfrm>
            <a:off x="4026416" y="4000336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99" name="直线箭头连接符 98">
            <a:extLst>
              <a:ext uri="{FF2B5EF4-FFF2-40B4-BE49-F238E27FC236}">
                <a16:creationId xmlns:a16="http://schemas.microsoft.com/office/drawing/2014/main" id="{0C67F971-590F-B145-AFA5-0023E046AC90}"/>
              </a:ext>
            </a:extLst>
          </p:cNvPr>
          <p:cNvCxnSpPr/>
          <p:nvPr/>
        </p:nvCxnSpPr>
        <p:spPr>
          <a:xfrm>
            <a:off x="3419872" y="4368760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文本框 99">
            <a:extLst>
              <a:ext uri="{FF2B5EF4-FFF2-40B4-BE49-F238E27FC236}">
                <a16:creationId xmlns:a16="http://schemas.microsoft.com/office/drawing/2014/main" id="{275CF59E-8D63-4D4B-8B5C-D73B05B61D57}"/>
              </a:ext>
            </a:extLst>
          </p:cNvPr>
          <p:cNvSpPr txBox="1"/>
          <p:nvPr/>
        </p:nvSpPr>
        <p:spPr>
          <a:xfrm>
            <a:off x="5721014" y="3529876"/>
            <a:ext cx="2091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Why?</a:t>
            </a:r>
            <a:r>
              <a:rPr lang="zh-CN" altLang="en-US" b="1" dirty="0"/>
              <a:t> </a:t>
            </a:r>
            <a:r>
              <a:rPr lang="en-US" altLang="zh-CN" b="1" dirty="0"/>
              <a:t>Just</a:t>
            </a:r>
            <a:r>
              <a:rPr lang="zh-CN" altLang="en-US" b="1" dirty="0"/>
              <a:t> </a:t>
            </a:r>
            <a:r>
              <a:rPr lang="en-US" altLang="zh-CN" b="1" dirty="0"/>
              <a:t>wait..</a:t>
            </a:r>
            <a:endParaRPr lang="en-US" altLang="zh-CN" b="1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61105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 animBg="1"/>
      <p:bldP spid="93" grpId="0"/>
      <p:bldP spid="95" grpId="0" animBg="1"/>
      <p:bldP spid="98" grpId="0" animBg="1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AE74FB8-CD37-AA4E-8DEA-6E35F9056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83</a:t>
            </a:fld>
            <a:endParaRPr lang="zh-CN" altLang="en-US"/>
          </a:p>
        </p:txBody>
      </p:sp>
      <p:sp>
        <p:nvSpPr>
          <p:cNvPr id="103" name="内容占位符 2">
            <a:extLst>
              <a:ext uri="{FF2B5EF4-FFF2-40B4-BE49-F238E27FC236}">
                <a16:creationId xmlns:a16="http://schemas.microsoft.com/office/drawing/2014/main" id="{D0AFE085-E6AD-7749-B26F-D822F0348CCD}"/>
              </a:ext>
            </a:extLst>
          </p:cNvPr>
          <p:cNvSpPr txBox="1">
            <a:spLocks/>
          </p:cNvSpPr>
          <p:nvPr/>
        </p:nvSpPr>
        <p:spPr>
          <a:xfrm>
            <a:off x="394908" y="5093642"/>
            <a:ext cx="8229600" cy="6255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1800" b="1" dirty="0">
                <a:solidFill>
                  <a:srgbClr val="BD374B"/>
                </a:solidFill>
                <a:latin typeface="+mn-lt"/>
              </a:rPr>
              <a:t>failure: </a:t>
            </a:r>
            <a:r>
              <a:rPr lang="en-US" altLang="zh-CN" sz="1800" b="1" dirty="0">
                <a:latin typeface="+mn-lt"/>
              </a:rPr>
              <a:t>lost</a:t>
            </a:r>
            <a:r>
              <a:rPr lang="en-US" altLang="zh-CN" sz="1800" b="1" dirty="0">
                <a:solidFill>
                  <a:srgbClr val="BD374B"/>
                </a:solidFill>
                <a:latin typeface="+mn-lt"/>
              </a:rPr>
              <a:t> ACK </a:t>
            </a:r>
            <a:r>
              <a:rPr lang="en-US" altLang="zh-CN" sz="1800" b="1" dirty="0">
                <a:latin typeface="+mn-lt"/>
              </a:rPr>
              <a:t>of</a:t>
            </a:r>
            <a:r>
              <a:rPr lang="en-US" altLang="zh-CN" sz="1800" b="1" dirty="0">
                <a:solidFill>
                  <a:srgbClr val="BD374B"/>
                </a:solidFill>
                <a:latin typeface="+mn-lt"/>
              </a:rPr>
              <a:t> commit </a:t>
            </a:r>
            <a:r>
              <a:rPr lang="en-US" altLang="zh-CN" sz="1800" b="1" dirty="0">
                <a:latin typeface="+mn-lt"/>
              </a:rPr>
              <a:t>message</a:t>
            </a:r>
            <a:r>
              <a:rPr lang="en-US" altLang="zh-CN" sz="1800" b="1" dirty="0">
                <a:solidFill>
                  <a:srgbClr val="BD374B"/>
                </a:solidFill>
                <a:latin typeface="+mn-lt"/>
              </a:rPr>
              <a:t> </a:t>
            </a: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BA969B59-CB68-DD4F-8D96-AD3276477E5C}"/>
              </a:ext>
            </a:extLst>
          </p:cNvPr>
          <p:cNvSpPr/>
          <p:nvPr/>
        </p:nvSpPr>
        <p:spPr>
          <a:xfrm>
            <a:off x="0" y="1161161"/>
            <a:ext cx="9144000" cy="12380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44" name="直线连接符 43">
            <a:extLst>
              <a:ext uri="{FF2B5EF4-FFF2-40B4-BE49-F238E27FC236}">
                <a16:creationId xmlns:a16="http://schemas.microsoft.com/office/drawing/2014/main" id="{41CD8397-4D3D-8440-8104-938B04EB86CC}"/>
              </a:ext>
            </a:extLst>
          </p:cNvPr>
          <p:cNvCxnSpPr/>
          <p:nvPr/>
        </p:nvCxnSpPr>
        <p:spPr>
          <a:xfrm>
            <a:off x="1007604" y="1057300"/>
            <a:ext cx="0" cy="3910926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文本框 44">
            <a:extLst>
              <a:ext uri="{FF2B5EF4-FFF2-40B4-BE49-F238E27FC236}">
                <a16:creationId xmlns:a16="http://schemas.microsoft.com/office/drawing/2014/main" id="{75141C56-E1D0-ED4A-ACDE-B9828EFE9230}"/>
              </a:ext>
            </a:extLst>
          </p:cNvPr>
          <p:cNvSpPr txBox="1"/>
          <p:nvPr/>
        </p:nvSpPr>
        <p:spPr>
          <a:xfrm>
            <a:off x="467544" y="462072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Myriad Pro Light SemiCond"/>
                <a:ea typeface="MS PGothic" charset="0"/>
                <a:cs typeface="Myriad Pro Light SemiCond"/>
              </a:rPr>
              <a:t>client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4085BF5E-8693-624C-A23E-009AD7160B9F}"/>
              </a:ext>
            </a:extLst>
          </p:cNvPr>
          <p:cNvSpPr txBox="1"/>
          <p:nvPr/>
        </p:nvSpPr>
        <p:spPr>
          <a:xfrm>
            <a:off x="2339752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>
                <a:latin typeface="Myriad Pro Light SemiCond"/>
                <a:ea typeface="MS PGothic" charset="0"/>
                <a:cs typeface="Myriad Pro Light SemiCond"/>
              </a:rPr>
              <a:t>coordinator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47" name="直线连接符 46">
            <a:extLst>
              <a:ext uri="{FF2B5EF4-FFF2-40B4-BE49-F238E27FC236}">
                <a16:creationId xmlns:a16="http://schemas.microsoft.com/office/drawing/2014/main" id="{FD7D8337-C0EB-3B44-9354-4544146F7B4D}"/>
              </a:ext>
            </a:extLst>
          </p:cNvPr>
          <p:cNvCxnSpPr/>
          <p:nvPr/>
        </p:nvCxnSpPr>
        <p:spPr>
          <a:xfrm>
            <a:off x="3275856" y="1057300"/>
            <a:ext cx="0" cy="3910926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文本框 47">
            <a:extLst>
              <a:ext uri="{FF2B5EF4-FFF2-40B4-BE49-F238E27FC236}">
                <a16:creationId xmlns:a16="http://schemas.microsoft.com/office/drawing/2014/main" id="{88C50B3E-CFDF-654B-90E0-2E4113FEAC8A}"/>
              </a:ext>
            </a:extLst>
          </p:cNvPr>
          <p:cNvSpPr txBox="1"/>
          <p:nvPr/>
        </p:nvSpPr>
        <p:spPr>
          <a:xfrm>
            <a:off x="4644008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Myriad Pro Light SemiCond"/>
              </a:rPr>
              <a:t>A-M</a:t>
            </a:r>
            <a:r>
              <a:rPr lang="zh-CN" altLang="en-US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rgbClr val="BD374B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639FB351-68A6-B241-85D3-FA61E71E89B8}"/>
              </a:ext>
            </a:extLst>
          </p:cNvPr>
          <p:cNvSpPr txBox="1"/>
          <p:nvPr/>
        </p:nvSpPr>
        <p:spPr>
          <a:xfrm>
            <a:off x="6876256" y="462071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Myriad Pro Light SemiCond"/>
              </a:rPr>
              <a:t>N-Z</a:t>
            </a:r>
            <a:r>
              <a:rPr lang="zh-CN" altLang="en-US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rgbClr val="0070C0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50" name="直线连接符 49">
            <a:extLst>
              <a:ext uri="{FF2B5EF4-FFF2-40B4-BE49-F238E27FC236}">
                <a16:creationId xmlns:a16="http://schemas.microsoft.com/office/drawing/2014/main" id="{85256F62-279F-A648-A951-409E7EF54F1F}"/>
              </a:ext>
            </a:extLst>
          </p:cNvPr>
          <p:cNvCxnSpPr/>
          <p:nvPr/>
        </p:nvCxnSpPr>
        <p:spPr>
          <a:xfrm>
            <a:off x="5580112" y="1057300"/>
            <a:ext cx="0" cy="3910926"/>
          </a:xfrm>
          <a:prstGeom prst="line">
            <a:avLst/>
          </a:prstGeom>
          <a:ln w="38100">
            <a:solidFill>
              <a:srgbClr val="BD37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线连接符 50">
            <a:extLst>
              <a:ext uri="{FF2B5EF4-FFF2-40B4-BE49-F238E27FC236}">
                <a16:creationId xmlns:a16="http://schemas.microsoft.com/office/drawing/2014/main" id="{14E288FA-D8CF-9B40-A6C9-8561E7355533}"/>
              </a:ext>
            </a:extLst>
          </p:cNvPr>
          <p:cNvCxnSpPr/>
          <p:nvPr/>
        </p:nvCxnSpPr>
        <p:spPr>
          <a:xfrm>
            <a:off x="7884368" y="1057300"/>
            <a:ext cx="0" cy="3910926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线箭头连接符 51">
            <a:extLst>
              <a:ext uri="{FF2B5EF4-FFF2-40B4-BE49-F238E27FC236}">
                <a16:creationId xmlns:a16="http://schemas.microsoft.com/office/drawing/2014/main" id="{EAF09E64-D468-6945-8F0C-C7D95C797B1D}"/>
              </a:ext>
            </a:extLst>
          </p:cNvPr>
          <p:cNvCxnSpPr/>
          <p:nvPr/>
        </p:nvCxnSpPr>
        <p:spPr>
          <a:xfrm>
            <a:off x="1115616" y="1273324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线箭头连接符 52">
            <a:extLst>
              <a:ext uri="{FF2B5EF4-FFF2-40B4-BE49-F238E27FC236}">
                <a16:creationId xmlns:a16="http://schemas.microsoft.com/office/drawing/2014/main" id="{451C3E96-414E-A84C-ADA0-79DBFD1AA31D}"/>
              </a:ext>
            </a:extLst>
          </p:cNvPr>
          <p:cNvCxnSpPr/>
          <p:nvPr/>
        </p:nvCxnSpPr>
        <p:spPr>
          <a:xfrm>
            <a:off x="3419872" y="148934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线箭头连接符 53">
            <a:extLst>
              <a:ext uri="{FF2B5EF4-FFF2-40B4-BE49-F238E27FC236}">
                <a16:creationId xmlns:a16="http://schemas.microsoft.com/office/drawing/2014/main" id="{EAE43FD9-1A65-1B41-923A-8D0003431073}"/>
              </a:ext>
            </a:extLst>
          </p:cNvPr>
          <p:cNvCxnSpPr/>
          <p:nvPr/>
        </p:nvCxnSpPr>
        <p:spPr>
          <a:xfrm>
            <a:off x="3419872" y="164174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线箭头连接符 54">
            <a:extLst>
              <a:ext uri="{FF2B5EF4-FFF2-40B4-BE49-F238E27FC236}">
                <a16:creationId xmlns:a16="http://schemas.microsoft.com/office/drawing/2014/main" id="{00192149-7AEF-6244-AA2D-A25E408B6310}"/>
              </a:ext>
            </a:extLst>
          </p:cNvPr>
          <p:cNvCxnSpPr/>
          <p:nvPr/>
        </p:nvCxnSpPr>
        <p:spPr>
          <a:xfrm>
            <a:off x="3419872" y="1841004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线箭头连接符 55">
            <a:extLst>
              <a:ext uri="{FF2B5EF4-FFF2-40B4-BE49-F238E27FC236}">
                <a16:creationId xmlns:a16="http://schemas.microsoft.com/office/drawing/2014/main" id="{8A7D75FA-5ABA-5347-AB49-0B2191CFAF43}"/>
              </a:ext>
            </a:extLst>
          </p:cNvPr>
          <p:cNvCxnSpPr/>
          <p:nvPr/>
        </p:nvCxnSpPr>
        <p:spPr>
          <a:xfrm>
            <a:off x="3419872" y="1993404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线箭头连接符 56">
            <a:extLst>
              <a:ext uri="{FF2B5EF4-FFF2-40B4-BE49-F238E27FC236}">
                <a16:creationId xmlns:a16="http://schemas.microsoft.com/office/drawing/2014/main" id="{37C3A30B-5BD2-4740-BA4B-0B5FBFBC2A2A}"/>
              </a:ext>
            </a:extLst>
          </p:cNvPr>
          <p:cNvCxnSpPr/>
          <p:nvPr/>
        </p:nvCxnSpPr>
        <p:spPr>
          <a:xfrm>
            <a:off x="1085136" y="220942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文本框 57">
            <a:extLst>
              <a:ext uri="{FF2B5EF4-FFF2-40B4-BE49-F238E27FC236}">
                <a16:creationId xmlns:a16="http://schemas.microsoft.com/office/drawing/2014/main" id="{65EEB79F-B702-7943-AED5-31BC45D5A29A}"/>
              </a:ext>
            </a:extLst>
          </p:cNvPr>
          <p:cNvSpPr txBox="1"/>
          <p:nvPr/>
        </p:nvSpPr>
        <p:spPr>
          <a:xfrm>
            <a:off x="1879888" y="2039124"/>
            <a:ext cx="504056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59" name="直线箭头连接符 58">
            <a:extLst>
              <a:ext uri="{FF2B5EF4-FFF2-40B4-BE49-F238E27FC236}">
                <a16:creationId xmlns:a16="http://schemas.microsoft.com/office/drawing/2014/main" id="{E9E5BC2C-99AC-AF46-9D98-B94F3563CB3C}"/>
              </a:ext>
            </a:extLst>
          </p:cNvPr>
          <p:cNvCxnSpPr/>
          <p:nvPr/>
        </p:nvCxnSpPr>
        <p:spPr>
          <a:xfrm>
            <a:off x="1115616" y="256946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文本框 59">
            <a:extLst>
              <a:ext uri="{FF2B5EF4-FFF2-40B4-BE49-F238E27FC236}">
                <a16:creationId xmlns:a16="http://schemas.microsoft.com/office/drawing/2014/main" id="{11037DA4-EA10-4D4B-952A-0C8B40ED7F1B}"/>
              </a:ext>
            </a:extLst>
          </p:cNvPr>
          <p:cNvSpPr txBox="1"/>
          <p:nvPr/>
        </p:nvSpPr>
        <p:spPr>
          <a:xfrm>
            <a:off x="1650152" y="2385680"/>
            <a:ext cx="9886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61" name="直线箭头连接符 60">
            <a:extLst>
              <a:ext uri="{FF2B5EF4-FFF2-40B4-BE49-F238E27FC236}">
                <a16:creationId xmlns:a16="http://schemas.microsoft.com/office/drawing/2014/main" id="{24B05827-4A13-C943-964F-E25B4FB05912}"/>
              </a:ext>
            </a:extLst>
          </p:cNvPr>
          <p:cNvCxnSpPr/>
          <p:nvPr/>
        </p:nvCxnSpPr>
        <p:spPr>
          <a:xfrm>
            <a:off x="3419872" y="2713484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线箭头连接符 61">
            <a:extLst>
              <a:ext uri="{FF2B5EF4-FFF2-40B4-BE49-F238E27FC236}">
                <a16:creationId xmlns:a16="http://schemas.microsoft.com/office/drawing/2014/main" id="{A02FA83D-6114-B146-82FD-14AE6F86A211}"/>
              </a:ext>
            </a:extLst>
          </p:cNvPr>
          <p:cNvCxnSpPr/>
          <p:nvPr/>
        </p:nvCxnSpPr>
        <p:spPr>
          <a:xfrm>
            <a:off x="3419872" y="3065140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线箭头连接符 62">
            <a:extLst>
              <a:ext uri="{FF2B5EF4-FFF2-40B4-BE49-F238E27FC236}">
                <a16:creationId xmlns:a16="http://schemas.microsoft.com/office/drawing/2014/main" id="{88ED33C8-FEDD-964E-997A-F55804B5B7D3}"/>
              </a:ext>
            </a:extLst>
          </p:cNvPr>
          <p:cNvCxnSpPr/>
          <p:nvPr/>
        </p:nvCxnSpPr>
        <p:spPr>
          <a:xfrm>
            <a:off x="3419872" y="3217540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线箭头连接符 63">
            <a:extLst>
              <a:ext uri="{FF2B5EF4-FFF2-40B4-BE49-F238E27FC236}">
                <a16:creationId xmlns:a16="http://schemas.microsoft.com/office/drawing/2014/main" id="{39DFA2DE-70F7-F941-8D24-7108A2A60405}"/>
              </a:ext>
            </a:extLst>
          </p:cNvPr>
          <p:cNvCxnSpPr/>
          <p:nvPr/>
        </p:nvCxnSpPr>
        <p:spPr>
          <a:xfrm>
            <a:off x="3419872" y="364958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线箭头连接符 64">
            <a:extLst>
              <a:ext uri="{FF2B5EF4-FFF2-40B4-BE49-F238E27FC236}">
                <a16:creationId xmlns:a16="http://schemas.microsoft.com/office/drawing/2014/main" id="{05E598FD-9B07-0547-9E4E-CE73054A53B0}"/>
              </a:ext>
            </a:extLst>
          </p:cNvPr>
          <p:cNvCxnSpPr/>
          <p:nvPr/>
        </p:nvCxnSpPr>
        <p:spPr>
          <a:xfrm>
            <a:off x="3419872" y="4649316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线箭头连接符 65">
            <a:extLst>
              <a:ext uri="{FF2B5EF4-FFF2-40B4-BE49-F238E27FC236}">
                <a16:creationId xmlns:a16="http://schemas.microsoft.com/office/drawing/2014/main" id="{972CED7A-F245-3849-A6C1-3C18DC71FDB0}"/>
              </a:ext>
            </a:extLst>
          </p:cNvPr>
          <p:cNvCxnSpPr/>
          <p:nvPr/>
        </p:nvCxnSpPr>
        <p:spPr>
          <a:xfrm>
            <a:off x="3419872" y="4801716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线箭头连接符 66">
            <a:extLst>
              <a:ext uri="{FF2B5EF4-FFF2-40B4-BE49-F238E27FC236}">
                <a16:creationId xmlns:a16="http://schemas.microsoft.com/office/drawing/2014/main" id="{C6BB8DA2-C936-AF41-ADF4-A67BC84A338D}"/>
              </a:ext>
            </a:extLst>
          </p:cNvPr>
          <p:cNvCxnSpPr/>
          <p:nvPr/>
        </p:nvCxnSpPr>
        <p:spPr>
          <a:xfrm>
            <a:off x="1089328" y="3450560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文本框 67">
            <a:extLst>
              <a:ext uri="{FF2B5EF4-FFF2-40B4-BE49-F238E27FC236}">
                <a16:creationId xmlns:a16="http://schemas.microsoft.com/office/drawing/2014/main" id="{C965B8E5-0B53-BB44-8E02-738D824FAAF1}"/>
              </a:ext>
            </a:extLst>
          </p:cNvPr>
          <p:cNvSpPr txBox="1"/>
          <p:nvPr/>
        </p:nvSpPr>
        <p:spPr>
          <a:xfrm>
            <a:off x="1884080" y="3280256"/>
            <a:ext cx="50405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34C7972A-1C6F-1346-AE43-BCC887F088BF}"/>
              </a:ext>
            </a:extLst>
          </p:cNvPr>
          <p:cNvSpPr txBox="1"/>
          <p:nvPr/>
        </p:nvSpPr>
        <p:spPr>
          <a:xfrm>
            <a:off x="3995936" y="2482220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id="{566839A7-1A98-D54B-83D7-E118AB646431}"/>
              </a:ext>
            </a:extLst>
          </p:cNvPr>
          <p:cNvSpPr txBox="1"/>
          <p:nvPr/>
        </p:nvSpPr>
        <p:spPr>
          <a:xfrm>
            <a:off x="4011176" y="2817728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71" name="直线箭头连接符 70">
            <a:extLst>
              <a:ext uri="{FF2B5EF4-FFF2-40B4-BE49-F238E27FC236}">
                <a16:creationId xmlns:a16="http://schemas.microsoft.com/office/drawing/2014/main" id="{63D08DB6-BEE0-A544-8830-B8E929E68B84}"/>
              </a:ext>
            </a:extLst>
          </p:cNvPr>
          <p:cNvCxnSpPr/>
          <p:nvPr/>
        </p:nvCxnSpPr>
        <p:spPr>
          <a:xfrm>
            <a:off x="3419872" y="2865884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文本框 100">
            <a:extLst>
              <a:ext uri="{FF2B5EF4-FFF2-40B4-BE49-F238E27FC236}">
                <a16:creationId xmlns:a16="http://schemas.microsoft.com/office/drawing/2014/main" id="{F67A84CB-D4D8-EC4C-8EBF-2C0607B67F64}"/>
              </a:ext>
            </a:extLst>
          </p:cNvPr>
          <p:cNvSpPr txBox="1"/>
          <p:nvPr/>
        </p:nvSpPr>
        <p:spPr>
          <a:xfrm>
            <a:off x="4041656" y="4417144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102" name="直线箭头连接符 101">
            <a:extLst>
              <a:ext uri="{FF2B5EF4-FFF2-40B4-BE49-F238E27FC236}">
                <a16:creationId xmlns:a16="http://schemas.microsoft.com/office/drawing/2014/main" id="{DE8A96A5-F734-8446-A538-F453D6F3361B}"/>
              </a:ext>
            </a:extLst>
          </p:cNvPr>
          <p:cNvCxnSpPr/>
          <p:nvPr/>
        </p:nvCxnSpPr>
        <p:spPr>
          <a:xfrm>
            <a:off x="3851920" y="3865612"/>
            <a:ext cx="1656184" cy="0"/>
          </a:xfrm>
          <a:prstGeom prst="straightConnector1">
            <a:avLst/>
          </a:prstGeom>
          <a:ln w="19050">
            <a:solidFill>
              <a:srgbClr val="BD374B"/>
            </a:solidFill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文本框 103">
            <a:extLst>
              <a:ext uri="{FF2B5EF4-FFF2-40B4-BE49-F238E27FC236}">
                <a16:creationId xmlns:a16="http://schemas.microsoft.com/office/drawing/2014/main" id="{E437C49C-7EA0-DA48-BCBE-1D13AF051E45}"/>
              </a:ext>
            </a:extLst>
          </p:cNvPr>
          <p:cNvSpPr txBox="1"/>
          <p:nvPr/>
        </p:nvSpPr>
        <p:spPr>
          <a:xfrm>
            <a:off x="1275538" y="3856320"/>
            <a:ext cx="1737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timeout;</a:t>
            </a:r>
            <a:r>
              <a:rPr lang="zh-CN" altLang="en-US" b="1" dirty="0"/>
              <a:t> </a:t>
            </a:r>
            <a:r>
              <a:rPr lang="en-US" altLang="zh-CN" b="1" dirty="0"/>
              <a:t>resend</a:t>
            </a:r>
            <a:endParaRPr lang="en-US" altLang="zh-CN" b="1" dirty="0">
              <a:effectLst/>
            </a:endParaRPr>
          </a:p>
        </p:txBody>
      </p:sp>
      <p:sp>
        <p:nvSpPr>
          <p:cNvPr id="105" name="矩形 104">
            <a:extLst>
              <a:ext uri="{FF2B5EF4-FFF2-40B4-BE49-F238E27FC236}">
                <a16:creationId xmlns:a16="http://schemas.microsoft.com/office/drawing/2014/main" id="{361D2D6A-0C1A-3147-A823-FC061C0F11A2}"/>
              </a:ext>
            </a:extLst>
          </p:cNvPr>
          <p:cNvSpPr/>
          <p:nvPr/>
        </p:nvSpPr>
        <p:spPr>
          <a:xfrm>
            <a:off x="3635896" y="3649588"/>
            <a:ext cx="4748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a-DK" altLang="zh-CN" sz="2400" b="1" dirty="0">
                <a:latin typeface="Helvetica" charset="0"/>
              </a:rPr>
              <a:t>X </a:t>
            </a:r>
            <a:endParaRPr lang="da-DK" altLang="zh-CN" sz="2400" dirty="0">
              <a:effectLst/>
            </a:endParaRPr>
          </a:p>
        </p:txBody>
      </p:sp>
      <p:sp>
        <p:nvSpPr>
          <p:cNvPr id="106" name="文本框 105">
            <a:extLst>
              <a:ext uri="{FF2B5EF4-FFF2-40B4-BE49-F238E27FC236}">
                <a16:creationId xmlns:a16="http://schemas.microsoft.com/office/drawing/2014/main" id="{7346CF8A-CCF4-1F4B-B6C4-FEFE36A3865C}"/>
              </a:ext>
            </a:extLst>
          </p:cNvPr>
          <p:cNvSpPr txBox="1"/>
          <p:nvPr/>
        </p:nvSpPr>
        <p:spPr>
          <a:xfrm>
            <a:off x="4026416" y="3433564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107" name="直线箭头连接符 106">
            <a:extLst>
              <a:ext uri="{FF2B5EF4-FFF2-40B4-BE49-F238E27FC236}">
                <a16:creationId xmlns:a16="http://schemas.microsoft.com/office/drawing/2014/main" id="{488B79A9-D620-2349-9081-4127A49994DD}"/>
              </a:ext>
            </a:extLst>
          </p:cNvPr>
          <p:cNvCxnSpPr/>
          <p:nvPr/>
        </p:nvCxnSpPr>
        <p:spPr>
          <a:xfrm>
            <a:off x="3419872" y="4216360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文本框 107">
            <a:extLst>
              <a:ext uri="{FF2B5EF4-FFF2-40B4-BE49-F238E27FC236}">
                <a16:creationId xmlns:a16="http://schemas.microsoft.com/office/drawing/2014/main" id="{696FBA9C-5290-444C-93FB-C2B003B1BD06}"/>
              </a:ext>
            </a:extLst>
          </p:cNvPr>
          <p:cNvSpPr txBox="1"/>
          <p:nvPr/>
        </p:nvSpPr>
        <p:spPr>
          <a:xfrm>
            <a:off x="4026416" y="4000336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109" name="直线箭头连接符 108">
            <a:extLst>
              <a:ext uri="{FF2B5EF4-FFF2-40B4-BE49-F238E27FC236}">
                <a16:creationId xmlns:a16="http://schemas.microsoft.com/office/drawing/2014/main" id="{CCB73ACC-4CCA-8A40-8B72-936997AE694E}"/>
              </a:ext>
            </a:extLst>
          </p:cNvPr>
          <p:cNvCxnSpPr/>
          <p:nvPr/>
        </p:nvCxnSpPr>
        <p:spPr>
          <a:xfrm>
            <a:off x="3419872" y="4368760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01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0" animBg="1"/>
      <p:bldP spid="104" grpId="0"/>
      <p:bldP spid="108" grpId="0" animBg="1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AE74FB8-CD37-AA4E-8DEA-6E35F9056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84</a:t>
            </a:fld>
            <a:endParaRPr lang="zh-CN" altLang="en-US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B3DF6F9F-4D94-C840-BBE7-41559E86FD70}"/>
              </a:ext>
            </a:extLst>
          </p:cNvPr>
          <p:cNvSpPr/>
          <p:nvPr/>
        </p:nvSpPr>
        <p:spPr>
          <a:xfrm>
            <a:off x="0" y="1161161"/>
            <a:ext cx="9144000" cy="12380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42" name="直线连接符 41">
            <a:extLst>
              <a:ext uri="{FF2B5EF4-FFF2-40B4-BE49-F238E27FC236}">
                <a16:creationId xmlns:a16="http://schemas.microsoft.com/office/drawing/2014/main" id="{CF3264A0-6586-1347-8BF3-DBCB00E921CD}"/>
              </a:ext>
            </a:extLst>
          </p:cNvPr>
          <p:cNvCxnSpPr/>
          <p:nvPr/>
        </p:nvCxnSpPr>
        <p:spPr>
          <a:xfrm>
            <a:off x="1007604" y="1057300"/>
            <a:ext cx="0" cy="4025421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文本框 71">
            <a:extLst>
              <a:ext uri="{FF2B5EF4-FFF2-40B4-BE49-F238E27FC236}">
                <a16:creationId xmlns:a16="http://schemas.microsoft.com/office/drawing/2014/main" id="{53E9F6DB-006F-5B47-BF36-5AF5EF03E2DE}"/>
              </a:ext>
            </a:extLst>
          </p:cNvPr>
          <p:cNvSpPr txBox="1"/>
          <p:nvPr/>
        </p:nvSpPr>
        <p:spPr>
          <a:xfrm>
            <a:off x="467544" y="462072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Myriad Pro Light SemiCond"/>
                <a:ea typeface="MS PGothic" charset="0"/>
                <a:cs typeface="Myriad Pro Light SemiCond"/>
              </a:rPr>
              <a:t>client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73" name="文本框 72">
            <a:extLst>
              <a:ext uri="{FF2B5EF4-FFF2-40B4-BE49-F238E27FC236}">
                <a16:creationId xmlns:a16="http://schemas.microsoft.com/office/drawing/2014/main" id="{11DF0BC7-7EC5-5142-B5EA-6635B7D778CF}"/>
              </a:ext>
            </a:extLst>
          </p:cNvPr>
          <p:cNvSpPr txBox="1"/>
          <p:nvPr/>
        </p:nvSpPr>
        <p:spPr>
          <a:xfrm>
            <a:off x="2339752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>
                <a:latin typeface="Myriad Pro Light SemiCond"/>
                <a:ea typeface="MS PGothic" charset="0"/>
                <a:cs typeface="Myriad Pro Light SemiCond"/>
              </a:rPr>
              <a:t>coordinator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74" name="直线连接符 73">
            <a:extLst>
              <a:ext uri="{FF2B5EF4-FFF2-40B4-BE49-F238E27FC236}">
                <a16:creationId xmlns:a16="http://schemas.microsoft.com/office/drawing/2014/main" id="{4AB3C15F-EBFC-C545-A8B6-7CDB6056ADBC}"/>
              </a:ext>
            </a:extLst>
          </p:cNvPr>
          <p:cNvCxnSpPr/>
          <p:nvPr/>
        </p:nvCxnSpPr>
        <p:spPr>
          <a:xfrm>
            <a:off x="3275856" y="1057300"/>
            <a:ext cx="0" cy="4025421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文本框 74">
            <a:extLst>
              <a:ext uri="{FF2B5EF4-FFF2-40B4-BE49-F238E27FC236}">
                <a16:creationId xmlns:a16="http://schemas.microsoft.com/office/drawing/2014/main" id="{6CAD84DE-0B60-EA42-9099-2BC5CCE4A99D}"/>
              </a:ext>
            </a:extLst>
          </p:cNvPr>
          <p:cNvSpPr txBox="1"/>
          <p:nvPr/>
        </p:nvSpPr>
        <p:spPr>
          <a:xfrm>
            <a:off x="4644008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Myriad Pro Light SemiCond"/>
              </a:rPr>
              <a:t>A-M</a:t>
            </a:r>
            <a:r>
              <a:rPr lang="zh-CN" altLang="en-US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rgbClr val="BD374B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76" name="文本框 75">
            <a:extLst>
              <a:ext uri="{FF2B5EF4-FFF2-40B4-BE49-F238E27FC236}">
                <a16:creationId xmlns:a16="http://schemas.microsoft.com/office/drawing/2014/main" id="{CB86CF18-9B76-D347-8822-D19874D30C75}"/>
              </a:ext>
            </a:extLst>
          </p:cNvPr>
          <p:cNvSpPr txBox="1"/>
          <p:nvPr/>
        </p:nvSpPr>
        <p:spPr>
          <a:xfrm>
            <a:off x="6876256" y="462071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Myriad Pro Light SemiCond"/>
              </a:rPr>
              <a:t>N-Z</a:t>
            </a:r>
            <a:r>
              <a:rPr lang="zh-CN" altLang="en-US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rgbClr val="0070C0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77" name="直线连接符 76">
            <a:extLst>
              <a:ext uri="{FF2B5EF4-FFF2-40B4-BE49-F238E27FC236}">
                <a16:creationId xmlns:a16="http://schemas.microsoft.com/office/drawing/2014/main" id="{8EC1F87F-A3C4-074E-8EF0-4EBA7A4282A2}"/>
              </a:ext>
            </a:extLst>
          </p:cNvPr>
          <p:cNvCxnSpPr/>
          <p:nvPr/>
        </p:nvCxnSpPr>
        <p:spPr>
          <a:xfrm>
            <a:off x="5580112" y="1057300"/>
            <a:ext cx="0" cy="3168352"/>
          </a:xfrm>
          <a:prstGeom prst="line">
            <a:avLst/>
          </a:prstGeom>
          <a:ln w="38100">
            <a:solidFill>
              <a:srgbClr val="BD37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直线连接符 77">
            <a:extLst>
              <a:ext uri="{FF2B5EF4-FFF2-40B4-BE49-F238E27FC236}">
                <a16:creationId xmlns:a16="http://schemas.microsoft.com/office/drawing/2014/main" id="{8AB4EC4E-EF49-9444-B17E-9D37D7F52B01}"/>
              </a:ext>
            </a:extLst>
          </p:cNvPr>
          <p:cNvCxnSpPr/>
          <p:nvPr/>
        </p:nvCxnSpPr>
        <p:spPr>
          <a:xfrm>
            <a:off x="7884368" y="1057300"/>
            <a:ext cx="0" cy="4025421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线箭头连接符 78">
            <a:extLst>
              <a:ext uri="{FF2B5EF4-FFF2-40B4-BE49-F238E27FC236}">
                <a16:creationId xmlns:a16="http://schemas.microsoft.com/office/drawing/2014/main" id="{C2C0EE27-F3E5-034B-A022-5E6045E76C51}"/>
              </a:ext>
            </a:extLst>
          </p:cNvPr>
          <p:cNvCxnSpPr/>
          <p:nvPr/>
        </p:nvCxnSpPr>
        <p:spPr>
          <a:xfrm>
            <a:off x="1115616" y="1273324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直线箭头连接符 79">
            <a:extLst>
              <a:ext uri="{FF2B5EF4-FFF2-40B4-BE49-F238E27FC236}">
                <a16:creationId xmlns:a16="http://schemas.microsoft.com/office/drawing/2014/main" id="{D13C586E-3E2B-F245-90E0-3796A32A7C19}"/>
              </a:ext>
            </a:extLst>
          </p:cNvPr>
          <p:cNvCxnSpPr/>
          <p:nvPr/>
        </p:nvCxnSpPr>
        <p:spPr>
          <a:xfrm>
            <a:off x="3419872" y="148934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线箭头连接符 80">
            <a:extLst>
              <a:ext uri="{FF2B5EF4-FFF2-40B4-BE49-F238E27FC236}">
                <a16:creationId xmlns:a16="http://schemas.microsoft.com/office/drawing/2014/main" id="{8CEC80AF-4B76-994B-9309-01EA249E2A49}"/>
              </a:ext>
            </a:extLst>
          </p:cNvPr>
          <p:cNvCxnSpPr/>
          <p:nvPr/>
        </p:nvCxnSpPr>
        <p:spPr>
          <a:xfrm>
            <a:off x="3419872" y="164174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直线箭头连接符 81">
            <a:extLst>
              <a:ext uri="{FF2B5EF4-FFF2-40B4-BE49-F238E27FC236}">
                <a16:creationId xmlns:a16="http://schemas.microsoft.com/office/drawing/2014/main" id="{4363F878-A3F1-1941-82B0-E5F606CC38CE}"/>
              </a:ext>
            </a:extLst>
          </p:cNvPr>
          <p:cNvCxnSpPr/>
          <p:nvPr/>
        </p:nvCxnSpPr>
        <p:spPr>
          <a:xfrm>
            <a:off x="3419872" y="1841004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直线箭头连接符 82">
            <a:extLst>
              <a:ext uri="{FF2B5EF4-FFF2-40B4-BE49-F238E27FC236}">
                <a16:creationId xmlns:a16="http://schemas.microsoft.com/office/drawing/2014/main" id="{9C0BB362-34D6-8F4E-B0DB-0DBEE7887945}"/>
              </a:ext>
            </a:extLst>
          </p:cNvPr>
          <p:cNvCxnSpPr/>
          <p:nvPr/>
        </p:nvCxnSpPr>
        <p:spPr>
          <a:xfrm>
            <a:off x="3419872" y="1993404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直线箭头连接符 83">
            <a:extLst>
              <a:ext uri="{FF2B5EF4-FFF2-40B4-BE49-F238E27FC236}">
                <a16:creationId xmlns:a16="http://schemas.microsoft.com/office/drawing/2014/main" id="{6987F76B-A12A-A240-BD85-BB90B9093024}"/>
              </a:ext>
            </a:extLst>
          </p:cNvPr>
          <p:cNvCxnSpPr/>
          <p:nvPr/>
        </p:nvCxnSpPr>
        <p:spPr>
          <a:xfrm>
            <a:off x="1085136" y="220942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文本框 84">
            <a:extLst>
              <a:ext uri="{FF2B5EF4-FFF2-40B4-BE49-F238E27FC236}">
                <a16:creationId xmlns:a16="http://schemas.microsoft.com/office/drawing/2014/main" id="{465AF40F-C18E-A246-AA45-FD593B027F06}"/>
              </a:ext>
            </a:extLst>
          </p:cNvPr>
          <p:cNvSpPr txBox="1"/>
          <p:nvPr/>
        </p:nvSpPr>
        <p:spPr>
          <a:xfrm>
            <a:off x="1879888" y="2039124"/>
            <a:ext cx="504056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86" name="直线箭头连接符 85">
            <a:extLst>
              <a:ext uri="{FF2B5EF4-FFF2-40B4-BE49-F238E27FC236}">
                <a16:creationId xmlns:a16="http://schemas.microsoft.com/office/drawing/2014/main" id="{B3E10A01-1FE8-DF43-A746-0DA01B68EFB6}"/>
              </a:ext>
            </a:extLst>
          </p:cNvPr>
          <p:cNvCxnSpPr/>
          <p:nvPr/>
        </p:nvCxnSpPr>
        <p:spPr>
          <a:xfrm>
            <a:off x="1115616" y="256946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文本框 86">
            <a:extLst>
              <a:ext uri="{FF2B5EF4-FFF2-40B4-BE49-F238E27FC236}">
                <a16:creationId xmlns:a16="http://schemas.microsoft.com/office/drawing/2014/main" id="{675CF166-46F9-8546-9644-36BE8F3BF25F}"/>
              </a:ext>
            </a:extLst>
          </p:cNvPr>
          <p:cNvSpPr txBox="1"/>
          <p:nvPr/>
        </p:nvSpPr>
        <p:spPr>
          <a:xfrm>
            <a:off x="1650152" y="2385680"/>
            <a:ext cx="9886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88" name="直线箭头连接符 87">
            <a:extLst>
              <a:ext uri="{FF2B5EF4-FFF2-40B4-BE49-F238E27FC236}">
                <a16:creationId xmlns:a16="http://schemas.microsoft.com/office/drawing/2014/main" id="{A3427660-D70D-DE4D-90DE-2A815FC67B3A}"/>
              </a:ext>
            </a:extLst>
          </p:cNvPr>
          <p:cNvCxnSpPr/>
          <p:nvPr/>
        </p:nvCxnSpPr>
        <p:spPr>
          <a:xfrm>
            <a:off x="3419872" y="2713484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线箭头连接符 88">
            <a:extLst>
              <a:ext uri="{FF2B5EF4-FFF2-40B4-BE49-F238E27FC236}">
                <a16:creationId xmlns:a16="http://schemas.microsoft.com/office/drawing/2014/main" id="{E82D8D68-211F-F04A-A1DF-B8809B706CB2}"/>
              </a:ext>
            </a:extLst>
          </p:cNvPr>
          <p:cNvCxnSpPr/>
          <p:nvPr/>
        </p:nvCxnSpPr>
        <p:spPr>
          <a:xfrm>
            <a:off x="3419872" y="3065140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线箭头连接符 89">
            <a:extLst>
              <a:ext uri="{FF2B5EF4-FFF2-40B4-BE49-F238E27FC236}">
                <a16:creationId xmlns:a16="http://schemas.microsoft.com/office/drawing/2014/main" id="{9CAADA6A-6C9A-D34E-A124-B37F09B26FE8}"/>
              </a:ext>
            </a:extLst>
          </p:cNvPr>
          <p:cNvCxnSpPr/>
          <p:nvPr/>
        </p:nvCxnSpPr>
        <p:spPr>
          <a:xfrm>
            <a:off x="3419872" y="3217540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直线箭头连接符 90">
            <a:extLst>
              <a:ext uri="{FF2B5EF4-FFF2-40B4-BE49-F238E27FC236}">
                <a16:creationId xmlns:a16="http://schemas.microsoft.com/office/drawing/2014/main" id="{A952D406-7C53-D349-81F8-83B1B4893C0E}"/>
              </a:ext>
            </a:extLst>
          </p:cNvPr>
          <p:cNvCxnSpPr/>
          <p:nvPr/>
        </p:nvCxnSpPr>
        <p:spPr>
          <a:xfrm>
            <a:off x="3419872" y="364958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直线箭头连接符 91">
            <a:extLst>
              <a:ext uri="{FF2B5EF4-FFF2-40B4-BE49-F238E27FC236}">
                <a16:creationId xmlns:a16="http://schemas.microsoft.com/office/drawing/2014/main" id="{6C546759-65AC-AA46-9DE0-BDC4C4F993AA}"/>
              </a:ext>
            </a:extLst>
          </p:cNvPr>
          <p:cNvCxnSpPr/>
          <p:nvPr/>
        </p:nvCxnSpPr>
        <p:spPr>
          <a:xfrm>
            <a:off x="3419872" y="4001244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直线箭头连接符 92">
            <a:extLst>
              <a:ext uri="{FF2B5EF4-FFF2-40B4-BE49-F238E27FC236}">
                <a16:creationId xmlns:a16="http://schemas.microsoft.com/office/drawing/2014/main" id="{FACF65EB-676D-5240-86FC-09050CD7B017}"/>
              </a:ext>
            </a:extLst>
          </p:cNvPr>
          <p:cNvCxnSpPr/>
          <p:nvPr/>
        </p:nvCxnSpPr>
        <p:spPr>
          <a:xfrm>
            <a:off x="1089328" y="3450560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文本框 93">
            <a:extLst>
              <a:ext uri="{FF2B5EF4-FFF2-40B4-BE49-F238E27FC236}">
                <a16:creationId xmlns:a16="http://schemas.microsoft.com/office/drawing/2014/main" id="{A2228B8B-B42D-7F48-80FF-5257726E7829}"/>
              </a:ext>
            </a:extLst>
          </p:cNvPr>
          <p:cNvSpPr txBox="1"/>
          <p:nvPr/>
        </p:nvSpPr>
        <p:spPr>
          <a:xfrm>
            <a:off x="1884080" y="3280256"/>
            <a:ext cx="50405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95" name="文本框 94">
            <a:extLst>
              <a:ext uri="{FF2B5EF4-FFF2-40B4-BE49-F238E27FC236}">
                <a16:creationId xmlns:a16="http://schemas.microsoft.com/office/drawing/2014/main" id="{EE97AE08-4A4E-8944-BB4F-33504264C210}"/>
              </a:ext>
            </a:extLst>
          </p:cNvPr>
          <p:cNvSpPr txBox="1"/>
          <p:nvPr/>
        </p:nvSpPr>
        <p:spPr>
          <a:xfrm>
            <a:off x="3995936" y="2482220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96" name="文本框 95">
            <a:extLst>
              <a:ext uri="{FF2B5EF4-FFF2-40B4-BE49-F238E27FC236}">
                <a16:creationId xmlns:a16="http://schemas.microsoft.com/office/drawing/2014/main" id="{45BC7E8F-8382-A541-9CF3-E83B538B31FB}"/>
              </a:ext>
            </a:extLst>
          </p:cNvPr>
          <p:cNvSpPr txBox="1"/>
          <p:nvPr/>
        </p:nvSpPr>
        <p:spPr>
          <a:xfrm>
            <a:off x="4011176" y="2817728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97" name="直线箭头连接符 96">
            <a:extLst>
              <a:ext uri="{FF2B5EF4-FFF2-40B4-BE49-F238E27FC236}">
                <a16:creationId xmlns:a16="http://schemas.microsoft.com/office/drawing/2014/main" id="{35C22C0A-00E7-304C-8C19-D3C853F3FC42}"/>
              </a:ext>
            </a:extLst>
          </p:cNvPr>
          <p:cNvCxnSpPr/>
          <p:nvPr/>
        </p:nvCxnSpPr>
        <p:spPr>
          <a:xfrm>
            <a:off x="3419872" y="2865884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文本框 97">
            <a:extLst>
              <a:ext uri="{FF2B5EF4-FFF2-40B4-BE49-F238E27FC236}">
                <a16:creationId xmlns:a16="http://schemas.microsoft.com/office/drawing/2014/main" id="{232E4644-D85E-074D-888F-F3A262138137}"/>
              </a:ext>
            </a:extLst>
          </p:cNvPr>
          <p:cNvSpPr txBox="1"/>
          <p:nvPr/>
        </p:nvSpPr>
        <p:spPr>
          <a:xfrm>
            <a:off x="4026416" y="3433564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99" name="文本框 98">
            <a:extLst>
              <a:ext uri="{FF2B5EF4-FFF2-40B4-BE49-F238E27FC236}">
                <a16:creationId xmlns:a16="http://schemas.microsoft.com/office/drawing/2014/main" id="{1006513C-ABA0-0646-97CF-DAEB6B858C5F}"/>
              </a:ext>
            </a:extLst>
          </p:cNvPr>
          <p:cNvSpPr txBox="1"/>
          <p:nvPr/>
        </p:nvSpPr>
        <p:spPr>
          <a:xfrm>
            <a:off x="4041656" y="3769072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100" name="直线箭头连接符 99">
            <a:extLst>
              <a:ext uri="{FF2B5EF4-FFF2-40B4-BE49-F238E27FC236}">
                <a16:creationId xmlns:a16="http://schemas.microsoft.com/office/drawing/2014/main" id="{EEB7CEFA-6895-BF43-B74A-E1BF761A1C7F}"/>
              </a:ext>
            </a:extLst>
          </p:cNvPr>
          <p:cNvCxnSpPr/>
          <p:nvPr/>
        </p:nvCxnSpPr>
        <p:spPr>
          <a:xfrm>
            <a:off x="3419872" y="380198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内容占位符 2">
            <a:extLst>
              <a:ext uri="{FF2B5EF4-FFF2-40B4-BE49-F238E27FC236}">
                <a16:creationId xmlns:a16="http://schemas.microsoft.com/office/drawing/2014/main" id="{FFFE8BD9-3686-2C4B-B25E-B25E3E1E99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5082721"/>
            <a:ext cx="8229600" cy="51108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zh-CN" b="1" dirty="0">
                <a:solidFill>
                  <a:srgbClr val="BD374B"/>
                </a:solidFill>
              </a:rPr>
              <a:t>failure:</a:t>
            </a:r>
            <a:r>
              <a:rPr lang="en-US" altLang="zh-CN" dirty="0">
                <a:solidFill>
                  <a:srgbClr val="BD374B"/>
                </a:solidFill>
              </a:rPr>
              <a:t> </a:t>
            </a:r>
            <a:r>
              <a:rPr lang="en-US" altLang="zh-CN" dirty="0"/>
              <a:t>worker failure during commit </a:t>
            </a:r>
          </a:p>
        </p:txBody>
      </p:sp>
      <p:pic>
        <p:nvPicPr>
          <p:cNvPr id="111" name="图片 110">
            <a:extLst>
              <a:ext uri="{FF2B5EF4-FFF2-40B4-BE49-F238E27FC236}">
                <a16:creationId xmlns:a16="http://schemas.microsoft.com/office/drawing/2014/main" id="{ADDC725E-38A6-2B4F-ABAA-B877D7E6D4D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4146617"/>
            <a:ext cx="590363" cy="519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88981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AE74FB8-CD37-AA4E-8DEA-6E35F9056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85</a:t>
            </a:fld>
            <a:endParaRPr lang="zh-CN" altLang="en-US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2462C627-B346-7F41-A767-66D55C4D0611}"/>
              </a:ext>
            </a:extLst>
          </p:cNvPr>
          <p:cNvSpPr/>
          <p:nvPr/>
        </p:nvSpPr>
        <p:spPr>
          <a:xfrm>
            <a:off x="0" y="1161161"/>
            <a:ext cx="9144000" cy="12380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39" name="直线连接符 38">
            <a:extLst>
              <a:ext uri="{FF2B5EF4-FFF2-40B4-BE49-F238E27FC236}">
                <a16:creationId xmlns:a16="http://schemas.microsoft.com/office/drawing/2014/main" id="{71B13D56-927D-6149-A958-BDD6B39B981E}"/>
              </a:ext>
            </a:extLst>
          </p:cNvPr>
          <p:cNvCxnSpPr/>
          <p:nvPr/>
        </p:nvCxnSpPr>
        <p:spPr>
          <a:xfrm>
            <a:off x="1007604" y="1057300"/>
            <a:ext cx="0" cy="3952054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39">
            <a:extLst>
              <a:ext uri="{FF2B5EF4-FFF2-40B4-BE49-F238E27FC236}">
                <a16:creationId xmlns:a16="http://schemas.microsoft.com/office/drawing/2014/main" id="{1ECC722F-6EBD-174F-ABA3-AE1AF022DCB7}"/>
              </a:ext>
            </a:extLst>
          </p:cNvPr>
          <p:cNvSpPr txBox="1"/>
          <p:nvPr/>
        </p:nvSpPr>
        <p:spPr>
          <a:xfrm>
            <a:off x="467544" y="462072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Myriad Pro Light SemiCond"/>
                <a:ea typeface="MS PGothic" charset="0"/>
                <a:cs typeface="Myriad Pro Light SemiCond"/>
              </a:rPr>
              <a:t>client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022C3B02-96D2-6F42-AB3D-2C87F103916B}"/>
              </a:ext>
            </a:extLst>
          </p:cNvPr>
          <p:cNvSpPr txBox="1"/>
          <p:nvPr/>
        </p:nvSpPr>
        <p:spPr>
          <a:xfrm>
            <a:off x="2339752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>
                <a:latin typeface="Myriad Pro Light SemiCond"/>
                <a:ea typeface="MS PGothic" charset="0"/>
                <a:cs typeface="Myriad Pro Light SemiCond"/>
              </a:rPr>
              <a:t>coordinator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44" name="直线连接符 43">
            <a:extLst>
              <a:ext uri="{FF2B5EF4-FFF2-40B4-BE49-F238E27FC236}">
                <a16:creationId xmlns:a16="http://schemas.microsoft.com/office/drawing/2014/main" id="{8A68530B-C51D-BD45-AE60-06DDD8833077}"/>
              </a:ext>
            </a:extLst>
          </p:cNvPr>
          <p:cNvCxnSpPr/>
          <p:nvPr/>
        </p:nvCxnSpPr>
        <p:spPr>
          <a:xfrm>
            <a:off x="3275856" y="1057300"/>
            <a:ext cx="0" cy="3952054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文本框 44">
            <a:extLst>
              <a:ext uri="{FF2B5EF4-FFF2-40B4-BE49-F238E27FC236}">
                <a16:creationId xmlns:a16="http://schemas.microsoft.com/office/drawing/2014/main" id="{A16A94B9-D650-C749-B9C1-C89B73B06A95}"/>
              </a:ext>
            </a:extLst>
          </p:cNvPr>
          <p:cNvSpPr txBox="1"/>
          <p:nvPr/>
        </p:nvSpPr>
        <p:spPr>
          <a:xfrm>
            <a:off x="4644008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Myriad Pro Light SemiCond"/>
              </a:rPr>
              <a:t>A-M</a:t>
            </a:r>
            <a:r>
              <a:rPr lang="zh-CN" altLang="en-US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rgbClr val="BD374B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D33103B1-5040-FA4D-AF36-150727803559}"/>
              </a:ext>
            </a:extLst>
          </p:cNvPr>
          <p:cNvSpPr txBox="1"/>
          <p:nvPr/>
        </p:nvSpPr>
        <p:spPr>
          <a:xfrm>
            <a:off x="6876256" y="462071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Myriad Pro Light SemiCond"/>
              </a:rPr>
              <a:t>N-Z</a:t>
            </a:r>
            <a:r>
              <a:rPr lang="zh-CN" altLang="en-US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rgbClr val="0070C0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47" name="直线连接符 46">
            <a:extLst>
              <a:ext uri="{FF2B5EF4-FFF2-40B4-BE49-F238E27FC236}">
                <a16:creationId xmlns:a16="http://schemas.microsoft.com/office/drawing/2014/main" id="{8CC1C409-3F69-954F-872D-1803611FEAD7}"/>
              </a:ext>
            </a:extLst>
          </p:cNvPr>
          <p:cNvCxnSpPr/>
          <p:nvPr/>
        </p:nvCxnSpPr>
        <p:spPr>
          <a:xfrm>
            <a:off x="5580112" y="1057300"/>
            <a:ext cx="0" cy="3952054"/>
          </a:xfrm>
          <a:prstGeom prst="line">
            <a:avLst/>
          </a:prstGeom>
          <a:ln w="38100">
            <a:solidFill>
              <a:srgbClr val="BD37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线连接符 47">
            <a:extLst>
              <a:ext uri="{FF2B5EF4-FFF2-40B4-BE49-F238E27FC236}">
                <a16:creationId xmlns:a16="http://schemas.microsoft.com/office/drawing/2014/main" id="{772173ED-39EE-9545-B605-035D0E0C6684}"/>
              </a:ext>
            </a:extLst>
          </p:cNvPr>
          <p:cNvCxnSpPr/>
          <p:nvPr/>
        </p:nvCxnSpPr>
        <p:spPr>
          <a:xfrm>
            <a:off x="7884368" y="1057300"/>
            <a:ext cx="0" cy="3952054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线箭头连接符 48">
            <a:extLst>
              <a:ext uri="{FF2B5EF4-FFF2-40B4-BE49-F238E27FC236}">
                <a16:creationId xmlns:a16="http://schemas.microsoft.com/office/drawing/2014/main" id="{576BF47F-0EC2-0146-B5B9-DF2E52B3DAFB}"/>
              </a:ext>
            </a:extLst>
          </p:cNvPr>
          <p:cNvCxnSpPr/>
          <p:nvPr/>
        </p:nvCxnSpPr>
        <p:spPr>
          <a:xfrm>
            <a:off x="1115616" y="1273324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线箭头连接符 49">
            <a:extLst>
              <a:ext uri="{FF2B5EF4-FFF2-40B4-BE49-F238E27FC236}">
                <a16:creationId xmlns:a16="http://schemas.microsoft.com/office/drawing/2014/main" id="{52DCAD63-4190-5046-B975-5FE8CA769A53}"/>
              </a:ext>
            </a:extLst>
          </p:cNvPr>
          <p:cNvCxnSpPr/>
          <p:nvPr/>
        </p:nvCxnSpPr>
        <p:spPr>
          <a:xfrm>
            <a:off x="3419872" y="148934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线箭头连接符 50">
            <a:extLst>
              <a:ext uri="{FF2B5EF4-FFF2-40B4-BE49-F238E27FC236}">
                <a16:creationId xmlns:a16="http://schemas.microsoft.com/office/drawing/2014/main" id="{447AB378-C39A-354C-8313-AE20EE5ABD17}"/>
              </a:ext>
            </a:extLst>
          </p:cNvPr>
          <p:cNvCxnSpPr/>
          <p:nvPr/>
        </p:nvCxnSpPr>
        <p:spPr>
          <a:xfrm>
            <a:off x="3419872" y="164174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线箭头连接符 51">
            <a:extLst>
              <a:ext uri="{FF2B5EF4-FFF2-40B4-BE49-F238E27FC236}">
                <a16:creationId xmlns:a16="http://schemas.microsoft.com/office/drawing/2014/main" id="{D688534E-A2AE-B949-BD40-AA06310E5D2D}"/>
              </a:ext>
            </a:extLst>
          </p:cNvPr>
          <p:cNvCxnSpPr/>
          <p:nvPr/>
        </p:nvCxnSpPr>
        <p:spPr>
          <a:xfrm>
            <a:off x="3419872" y="1841004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线箭头连接符 52">
            <a:extLst>
              <a:ext uri="{FF2B5EF4-FFF2-40B4-BE49-F238E27FC236}">
                <a16:creationId xmlns:a16="http://schemas.microsoft.com/office/drawing/2014/main" id="{A8B71659-0C32-3147-ABD3-61CB817ADD6D}"/>
              </a:ext>
            </a:extLst>
          </p:cNvPr>
          <p:cNvCxnSpPr/>
          <p:nvPr/>
        </p:nvCxnSpPr>
        <p:spPr>
          <a:xfrm>
            <a:off x="3419872" y="1993404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线箭头连接符 53">
            <a:extLst>
              <a:ext uri="{FF2B5EF4-FFF2-40B4-BE49-F238E27FC236}">
                <a16:creationId xmlns:a16="http://schemas.microsoft.com/office/drawing/2014/main" id="{58DE16E7-06D6-5442-B538-63F4475E0219}"/>
              </a:ext>
            </a:extLst>
          </p:cNvPr>
          <p:cNvCxnSpPr/>
          <p:nvPr/>
        </p:nvCxnSpPr>
        <p:spPr>
          <a:xfrm>
            <a:off x="1085136" y="220942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文本框 54">
            <a:extLst>
              <a:ext uri="{FF2B5EF4-FFF2-40B4-BE49-F238E27FC236}">
                <a16:creationId xmlns:a16="http://schemas.microsoft.com/office/drawing/2014/main" id="{E6C656EC-6315-7C41-8FA7-F11E3DA3B3E1}"/>
              </a:ext>
            </a:extLst>
          </p:cNvPr>
          <p:cNvSpPr txBox="1"/>
          <p:nvPr/>
        </p:nvSpPr>
        <p:spPr>
          <a:xfrm>
            <a:off x="1879888" y="2039124"/>
            <a:ext cx="504056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56" name="直线箭头连接符 55">
            <a:extLst>
              <a:ext uri="{FF2B5EF4-FFF2-40B4-BE49-F238E27FC236}">
                <a16:creationId xmlns:a16="http://schemas.microsoft.com/office/drawing/2014/main" id="{EA6C0D32-B69B-E34C-80FC-D7C02017F6EF}"/>
              </a:ext>
            </a:extLst>
          </p:cNvPr>
          <p:cNvCxnSpPr/>
          <p:nvPr/>
        </p:nvCxnSpPr>
        <p:spPr>
          <a:xfrm>
            <a:off x="1115616" y="256946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文本框 56">
            <a:extLst>
              <a:ext uri="{FF2B5EF4-FFF2-40B4-BE49-F238E27FC236}">
                <a16:creationId xmlns:a16="http://schemas.microsoft.com/office/drawing/2014/main" id="{6320C807-FBB4-EE40-B63D-DA61BBC6CACB}"/>
              </a:ext>
            </a:extLst>
          </p:cNvPr>
          <p:cNvSpPr txBox="1"/>
          <p:nvPr/>
        </p:nvSpPr>
        <p:spPr>
          <a:xfrm>
            <a:off x="1650152" y="2385680"/>
            <a:ext cx="9886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58" name="直线箭头连接符 57">
            <a:extLst>
              <a:ext uri="{FF2B5EF4-FFF2-40B4-BE49-F238E27FC236}">
                <a16:creationId xmlns:a16="http://schemas.microsoft.com/office/drawing/2014/main" id="{1349A668-C9C2-9A44-8C50-7EF47BFEF972}"/>
              </a:ext>
            </a:extLst>
          </p:cNvPr>
          <p:cNvCxnSpPr/>
          <p:nvPr/>
        </p:nvCxnSpPr>
        <p:spPr>
          <a:xfrm>
            <a:off x="3419872" y="2713484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线箭头连接符 58">
            <a:extLst>
              <a:ext uri="{FF2B5EF4-FFF2-40B4-BE49-F238E27FC236}">
                <a16:creationId xmlns:a16="http://schemas.microsoft.com/office/drawing/2014/main" id="{4F2BC687-744E-8D42-B086-66B11DA4E188}"/>
              </a:ext>
            </a:extLst>
          </p:cNvPr>
          <p:cNvCxnSpPr/>
          <p:nvPr/>
        </p:nvCxnSpPr>
        <p:spPr>
          <a:xfrm>
            <a:off x="3419872" y="3065140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线箭头连接符 59">
            <a:extLst>
              <a:ext uri="{FF2B5EF4-FFF2-40B4-BE49-F238E27FC236}">
                <a16:creationId xmlns:a16="http://schemas.microsoft.com/office/drawing/2014/main" id="{E40FB474-85B9-4E47-BCF3-8994D8D04425}"/>
              </a:ext>
            </a:extLst>
          </p:cNvPr>
          <p:cNvCxnSpPr/>
          <p:nvPr/>
        </p:nvCxnSpPr>
        <p:spPr>
          <a:xfrm>
            <a:off x="3419872" y="3217540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线箭头连接符 60">
            <a:extLst>
              <a:ext uri="{FF2B5EF4-FFF2-40B4-BE49-F238E27FC236}">
                <a16:creationId xmlns:a16="http://schemas.microsoft.com/office/drawing/2014/main" id="{66B009FD-75ED-5D49-9846-040652B7262A}"/>
              </a:ext>
            </a:extLst>
          </p:cNvPr>
          <p:cNvCxnSpPr/>
          <p:nvPr/>
        </p:nvCxnSpPr>
        <p:spPr>
          <a:xfrm>
            <a:off x="3419872" y="364958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线箭头连接符 61">
            <a:extLst>
              <a:ext uri="{FF2B5EF4-FFF2-40B4-BE49-F238E27FC236}">
                <a16:creationId xmlns:a16="http://schemas.microsoft.com/office/drawing/2014/main" id="{C8EDDE2C-E561-9345-9D02-6D3CF1E8DDED}"/>
              </a:ext>
            </a:extLst>
          </p:cNvPr>
          <p:cNvCxnSpPr/>
          <p:nvPr/>
        </p:nvCxnSpPr>
        <p:spPr>
          <a:xfrm>
            <a:off x="3419872" y="4001244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线箭头连接符 62">
            <a:extLst>
              <a:ext uri="{FF2B5EF4-FFF2-40B4-BE49-F238E27FC236}">
                <a16:creationId xmlns:a16="http://schemas.microsoft.com/office/drawing/2014/main" id="{D2522A14-014A-C543-8E38-9355E2D23BD8}"/>
              </a:ext>
            </a:extLst>
          </p:cNvPr>
          <p:cNvCxnSpPr/>
          <p:nvPr/>
        </p:nvCxnSpPr>
        <p:spPr>
          <a:xfrm>
            <a:off x="1089328" y="3450560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文本框 63">
            <a:extLst>
              <a:ext uri="{FF2B5EF4-FFF2-40B4-BE49-F238E27FC236}">
                <a16:creationId xmlns:a16="http://schemas.microsoft.com/office/drawing/2014/main" id="{C33F4320-352B-2541-9B51-ADC9925CDBD7}"/>
              </a:ext>
            </a:extLst>
          </p:cNvPr>
          <p:cNvSpPr txBox="1"/>
          <p:nvPr/>
        </p:nvSpPr>
        <p:spPr>
          <a:xfrm>
            <a:off x="1884080" y="3280256"/>
            <a:ext cx="50405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247ABFF1-3923-DF4D-AFED-924459829EFE}"/>
              </a:ext>
            </a:extLst>
          </p:cNvPr>
          <p:cNvSpPr txBox="1"/>
          <p:nvPr/>
        </p:nvSpPr>
        <p:spPr>
          <a:xfrm>
            <a:off x="3995936" y="2482220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7596ED8C-22CA-B941-81E6-922BE8059812}"/>
              </a:ext>
            </a:extLst>
          </p:cNvPr>
          <p:cNvSpPr txBox="1"/>
          <p:nvPr/>
        </p:nvSpPr>
        <p:spPr>
          <a:xfrm>
            <a:off x="4011176" y="2817728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67" name="直线箭头连接符 66">
            <a:extLst>
              <a:ext uri="{FF2B5EF4-FFF2-40B4-BE49-F238E27FC236}">
                <a16:creationId xmlns:a16="http://schemas.microsoft.com/office/drawing/2014/main" id="{BA01D816-D1E6-5D4E-9785-AD8D42BC7553}"/>
              </a:ext>
            </a:extLst>
          </p:cNvPr>
          <p:cNvCxnSpPr/>
          <p:nvPr/>
        </p:nvCxnSpPr>
        <p:spPr>
          <a:xfrm>
            <a:off x="3419872" y="2865884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文本框 67">
            <a:extLst>
              <a:ext uri="{FF2B5EF4-FFF2-40B4-BE49-F238E27FC236}">
                <a16:creationId xmlns:a16="http://schemas.microsoft.com/office/drawing/2014/main" id="{4BE4A043-6CC9-6A47-8101-A5B319FC235E}"/>
              </a:ext>
            </a:extLst>
          </p:cNvPr>
          <p:cNvSpPr txBox="1"/>
          <p:nvPr/>
        </p:nvSpPr>
        <p:spPr>
          <a:xfrm>
            <a:off x="4026416" y="3433564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31E0D7AE-7F85-4943-8225-A6253EA55659}"/>
              </a:ext>
            </a:extLst>
          </p:cNvPr>
          <p:cNvSpPr txBox="1"/>
          <p:nvPr/>
        </p:nvSpPr>
        <p:spPr>
          <a:xfrm>
            <a:off x="4041656" y="3769072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70" name="直线箭头连接符 69">
            <a:extLst>
              <a:ext uri="{FF2B5EF4-FFF2-40B4-BE49-F238E27FC236}">
                <a16:creationId xmlns:a16="http://schemas.microsoft.com/office/drawing/2014/main" id="{971A0062-BEDC-E241-92DF-A76F59CC7281}"/>
              </a:ext>
            </a:extLst>
          </p:cNvPr>
          <p:cNvCxnSpPr/>
          <p:nvPr/>
        </p:nvCxnSpPr>
        <p:spPr>
          <a:xfrm>
            <a:off x="3419872" y="380198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内容占位符 2">
            <a:extLst>
              <a:ext uri="{FF2B5EF4-FFF2-40B4-BE49-F238E27FC236}">
                <a16:creationId xmlns:a16="http://schemas.microsoft.com/office/drawing/2014/main" id="{CFF48B68-18A5-7B47-BF83-BA0342D16C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5081362"/>
            <a:ext cx="8229600" cy="58445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zh-CN" b="1" dirty="0">
                <a:solidFill>
                  <a:srgbClr val="BD374B"/>
                </a:solidFill>
              </a:rPr>
              <a:t>failure:</a:t>
            </a:r>
            <a:r>
              <a:rPr lang="en-US" altLang="zh-CN" dirty="0">
                <a:solidFill>
                  <a:srgbClr val="BD374B"/>
                </a:solidFill>
              </a:rPr>
              <a:t> </a:t>
            </a:r>
            <a:r>
              <a:rPr lang="en-US" altLang="zh-CN" dirty="0"/>
              <a:t>worker failure during commit </a:t>
            </a:r>
          </a:p>
        </p:txBody>
      </p:sp>
      <p:cxnSp>
        <p:nvCxnSpPr>
          <p:cNvPr id="101" name="直线箭头连接符 100">
            <a:extLst>
              <a:ext uri="{FF2B5EF4-FFF2-40B4-BE49-F238E27FC236}">
                <a16:creationId xmlns:a16="http://schemas.microsoft.com/office/drawing/2014/main" id="{E4F0F461-6899-7246-A7DA-4959DB1E56C8}"/>
              </a:ext>
            </a:extLst>
          </p:cNvPr>
          <p:cNvCxnSpPr/>
          <p:nvPr/>
        </p:nvCxnSpPr>
        <p:spPr>
          <a:xfrm>
            <a:off x="3419872" y="4689088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线箭头连接符 101">
            <a:extLst>
              <a:ext uri="{FF2B5EF4-FFF2-40B4-BE49-F238E27FC236}">
                <a16:creationId xmlns:a16="http://schemas.microsoft.com/office/drawing/2014/main" id="{603FA792-CF2A-AE4B-9A98-83A5055AA967}"/>
              </a:ext>
            </a:extLst>
          </p:cNvPr>
          <p:cNvCxnSpPr/>
          <p:nvPr/>
        </p:nvCxnSpPr>
        <p:spPr>
          <a:xfrm>
            <a:off x="3419872" y="4841488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文本框 102">
            <a:extLst>
              <a:ext uri="{FF2B5EF4-FFF2-40B4-BE49-F238E27FC236}">
                <a16:creationId xmlns:a16="http://schemas.microsoft.com/office/drawing/2014/main" id="{55B75CEA-EF83-FF43-80C3-8C0BA79D9F07}"/>
              </a:ext>
            </a:extLst>
          </p:cNvPr>
          <p:cNvSpPr txBox="1"/>
          <p:nvPr/>
        </p:nvSpPr>
        <p:spPr>
          <a:xfrm>
            <a:off x="4011176" y="4456916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104" name="直线箭头连接符 103">
            <a:extLst>
              <a:ext uri="{FF2B5EF4-FFF2-40B4-BE49-F238E27FC236}">
                <a16:creationId xmlns:a16="http://schemas.microsoft.com/office/drawing/2014/main" id="{70165154-C7CE-9C40-981C-FEAD130C37BF}"/>
              </a:ext>
            </a:extLst>
          </p:cNvPr>
          <p:cNvCxnSpPr/>
          <p:nvPr/>
        </p:nvCxnSpPr>
        <p:spPr>
          <a:xfrm>
            <a:off x="3419872" y="4441676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文本框 104">
            <a:extLst>
              <a:ext uri="{FF2B5EF4-FFF2-40B4-BE49-F238E27FC236}">
                <a16:creationId xmlns:a16="http://schemas.microsoft.com/office/drawing/2014/main" id="{37B6CDB3-64C5-6943-92ED-B5E5A5BFD6EE}"/>
              </a:ext>
            </a:extLst>
          </p:cNvPr>
          <p:cNvSpPr txBox="1"/>
          <p:nvPr/>
        </p:nvSpPr>
        <p:spPr>
          <a:xfrm>
            <a:off x="4244618" y="4208074"/>
            <a:ext cx="43204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err="1">
                <a:latin typeface="Myriad Pro Light SemiCond"/>
                <a:ea typeface="MS PGothic" charset="0"/>
                <a:cs typeface="Myriad Pro Light SemiCond"/>
              </a:rPr>
              <a:t>tx</a:t>
            </a:r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?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106" name="矩形 105">
            <a:extLst>
              <a:ext uri="{FF2B5EF4-FFF2-40B4-BE49-F238E27FC236}">
                <a16:creationId xmlns:a16="http://schemas.microsoft.com/office/drawing/2014/main" id="{6DD28B42-4A27-EE4E-8D91-C7048C8AE0CA}"/>
              </a:ext>
            </a:extLst>
          </p:cNvPr>
          <p:cNvSpPr/>
          <p:nvPr/>
        </p:nvSpPr>
        <p:spPr>
          <a:xfrm>
            <a:off x="7884368" y="4138404"/>
            <a:ext cx="8643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/>
              <a:t>restart</a:t>
            </a:r>
            <a:endParaRPr lang="zh-CN" altLang="en-US" b="1" dirty="0"/>
          </a:p>
        </p:txBody>
      </p:sp>
      <p:pic>
        <p:nvPicPr>
          <p:cNvPr id="107" name="图片 106">
            <a:extLst>
              <a:ext uri="{FF2B5EF4-FFF2-40B4-BE49-F238E27FC236}">
                <a16:creationId xmlns:a16="http://schemas.microsoft.com/office/drawing/2014/main" id="{310C6821-346E-8945-924C-64E4A3A476F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8308" y="3834032"/>
            <a:ext cx="358431" cy="315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181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 animBg="1"/>
      <p:bldP spid="105" grpId="0" animBg="1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矩形 71">
            <a:extLst>
              <a:ext uri="{FF2B5EF4-FFF2-40B4-BE49-F238E27FC236}">
                <a16:creationId xmlns:a16="http://schemas.microsoft.com/office/drawing/2014/main" id="{2E19C1DF-D41E-6D4D-BDD4-25DB581C35C5}"/>
              </a:ext>
            </a:extLst>
          </p:cNvPr>
          <p:cNvSpPr/>
          <p:nvPr/>
        </p:nvSpPr>
        <p:spPr>
          <a:xfrm>
            <a:off x="0" y="1161161"/>
            <a:ext cx="9144000" cy="12380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73" name="直线连接符 72">
            <a:extLst>
              <a:ext uri="{FF2B5EF4-FFF2-40B4-BE49-F238E27FC236}">
                <a16:creationId xmlns:a16="http://schemas.microsoft.com/office/drawing/2014/main" id="{F3267BC8-C2D8-F14F-A09E-EF1D0AB83AF1}"/>
              </a:ext>
            </a:extLst>
          </p:cNvPr>
          <p:cNvCxnSpPr/>
          <p:nvPr/>
        </p:nvCxnSpPr>
        <p:spPr>
          <a:xfrm>
            <a:off x="1007604" y="1057300"/>
            <a:ext cx="0" cy="3952054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文本框 73">
            <a:extLst>
              <a:ext uri="{FF2B5EF4-FFF2-40B4-BE49-F238E27FC236}">
                <a16:creationId xmlns:a16="http://schemas.microsoft.com/office/drawing/2014/main" id="{24D5E4A5-F94E-674E-866A-24B8D47522F7}"/>
              </a:ext>
            </a:extLst>
          </p:cNvPr>
          <p:cNvSpPr txBox="1"/>
          <p:nvPr/>
        </p:nvSpPr>
        <p:spPr>
          <a:xfrm>
            <a:off x="467544" y="462072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Myriad Pro Light SemiCond"/>
                <a:ea typeface="MS PGothic" charset="0"/>
                <a:cs typeface="Myriad Pro Light SemiCond"/>
              </a:rPr>
              <a:t>client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75" name="文本框 74">
            <a:extLst>
              <a:ext uri="{FF2B5EF4-FFF2-40B4-BE49-F238E27FC236}">
                <a16:creationId xmlns:a16="http://schemas.microsoft.com/office/drawing/2014/main" id="{614ACA6A-270E-A343-AEBB-19375F0C2078}"/>
              </a:ext>
            </a:extLst>
          </p:cNvPr>
          <p:cNvSpPr txBox="1"/>
          <p:nvPr/>
        </p:nvSpPr>
        <p:spPr>
          <a:xfrm>
            <a:off x="2339752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>
                <a:latin typeface="Myriad Pro Light SemiCond"/>
                <a:ea typeface="MS PGothic" charset="0"/>
                <a:cs typeface="Myriad Pro Light SemiCond"/>
              </a:rPr>
              <a:t>coordinator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76" name="直线连接符 75">
            <a:extLst>
              <a:ext uri="{FF2B5EF4-FFF2-40B4-BE49-F238E27FC236}">
                <a16:creationId xmlns:a16="http://schemas.microsoft.com/office/drawing/2014/main" id="{27CB3295-0168-1C4A-B467-B63479CD88A4}"/>
              </a:ext>
            </a:extLst>
          </p:cNvPr>
          <p:cNvCxnSpPr/>
          <p:nvPr/>
        </p:nvCxnSpPr>
        <p:spPr>
          <a:xfrm>
            <a:off x="3275856" y="1057300"/>
            <a:ext cx="0" cy="3952054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文本框 76">
            <a:extLst>
              <a:ext uri="{FF2B5EF4-FFF2-40B4-BE49-F238E27FC236}">
                <a16:creationId xmlns:a16="http://schemas.microsoft.com/office/drawing/2014/main" id="{3E226AE5-FB37-B24A-9C6E-C6EBF409331E}"/>
              </a:ext>
            </a:extLst>
          </p:cNvPr>
          <p:cNvSpPr txBox="1"/>
          <p:nvPr/>
        </p:nvSpPr>
        <p:spPr>
          <a:xfrm>
            <a:off x="4644008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Myriad Pro Light SemiCond"/>
              </a:rPr>
              <a:t>A-M</a:t>
            </a:r>
            <a:r>
              <a:rPr lang="zh-CN" altLang="en-US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rgbClr val="BD374B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78" name="文本框 77">
            <a:extLst>
              <a:ext uri="{FF2B5EF4-FFF2-40B4-BE49-F238E27FC236}">
                <a16:creationId xmlns:a16="http://schemas.microsoft.com/office/drawing/2014/main" id="{694E7E96-23A6-CE45-A0B5-597D0567763F}"/>
              </a:ext>
            </a:extLst>
          </p:cNvPr>
          <p:cNvSpPr txBox="1"/>
          <p:nvPr/>
        </p:nvSpPr>
        <p:spPr>
          <a:xfrm>
            <a:off x="6876256" y="462071"/>
            <a:ext cx="1872208" cy="461665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Myriad Pro Light SemiCond"/>
              </a:rPr>
              <a:t>N-Z</a:t>
            </a:r>
            <a:r>
              <a:rPr lang="zh-CN" altLang="en-US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rgbClr val="0070C0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79" name="直线连接符 78">
            <a:extLst>
              <a:ext uri="{FF2B5EF4-FFF2-40B4-BE49-F238E27FC236}">
                <a16:creationId xmlns:a16="http://schemas.microsoft.com/office/drawing/2014/main" id="{A7641DD7-19ED-CE4B-AE47-33313B2465F0}"/>
              </a:ext>
            </a:extLst>
          </p:cNvPr>
          <p:cNvCxnSpPr/>
          <p:nvPr/>
        </p:nvCxnSpPr>
        <p:spPr>
          <a:xfrm>
            <a:off x="5580112" y="1057300"/>
            <a:ext cx="0" cy="3952054"/>
          </a:xfrm>
          <a:prstGeom prst="line">
            <a:avLst/>
          </a:prstGeom>
          <a:ln w="38100">
            <a:solidFill>
              <a:srgbClr val="BD37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直线连接符 79">
            <a:extLst>
              <a:ext uri="{FF2B5EF4-FFF2-40B4-BE49-F238E27FC236}">
                <a16:creationId xmlns:a16="http://schemas.microsoft.com/office/drawing/2014/main" id="{7466D706-B586-BB46-A4BA-CA2BFA97B351}"/>
              </a:ext>
            </a:extLst>
          </p:cNvPr>
          <p:cNvCxnSpPr/>
          <p:nvPr/>
        </p:nvCxnSpPr>
        <p:spPr>
          <a:xfrm>
            <a:off x="7884368" y="1057300"/>
            <a:ext cx="0" cy="3952054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线箭头连接符 80">
            <a:extLst>
              <a:ext uri="{FF2B5EF4-FFF2-40B4-BE49-F238E27FC236}">
                <a16:creationId xmlns:a16="http://schemas.microsoft.com/office/drawing/2014/main" id="{EB3EF03C-F096-FB46-B2F0-19726AB1373E}"/>
              </a:ext>
            </a:extLst>
          </p:cNvPr>
          <p:cNvCxnSpPr/>
          <p:nvPr/>
        </p:nvCxnSpPr>
        <p:spPr>
          <a:xfrm>
            <a:off x="1115616" y="1273324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直线箭头连接符 81">
            <a:extLst>
              <a:ext uri="{FF2B5EF4-FFF2-40B4-BE49-F238E27FC236}">
                <a16:creationId xmlns:a16="http://schemas.microsoft.com/office/drawing/2014/main" id="{4CD638DF-C9C0-544C-BD57-0747B1E9B961}"/>
              </a:ext>
            </a:extLst>
          </p:cNvPr>
          <p:cNvCxnSpPr/>
          <p:nvPr/>
        </p:nvCxnSpPr>
        <p:spPr>
          <a:xfrm>
            <a:off x="3419872" y="148934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直线箭头连接符 82">
            <a:extLst>
              <a:ext uri="{FF2B5EF4-FFF2-40B4-BE49-F238E27FC236}">
                <a16:creationId xmlns:a16="http://schemas.microsoft.com/office/drawing/2014/main" id="{C641A081-D90D-DE46-9B2F-391424AF51CE}"/>
              </a:ext>
            </a:extLst>
          </p:cNvPr>
          <p:cNvCxnSpPr/>
          <p:nvPr/>
        </p:nvCxnSpPr>
        <p:spPr>
          <a:xfrm>
            <a:off x="3419872" y="164174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直线箭头连接符 83">
            <a:extLst>
              <a:ext uri="{FF2B5EF4-FFF2-40B4-BE49-F238E27FC236}">
                <a16:creationId xmlns:a16="http://schemas.microsoft.com/office/drawing/2014/main" id="{19C79FCA-0CEF-ED48-9675-BBECC15BDDB7}"/>
              </a:ext>
            </a:extLst>
          </p:cNvPr>
          <p:cNvCxnSpPr/>
          <p:nvPr/>
        </p:nvCxnSpPr>
        <p:spPr>
          <a:xfrm>
            <a:off x="3419872" y="1841004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直线箭头连接符 84">
            <a:extLst>
              <a:ext uri="{FF2B5EF4-FFF2-40B4-BE49-F238E27FC236}">
                <a16:creationId xmlns:a16="http://schemas.microsoft.com/office/drawing/2014/main" id="{F6E27DEE-689E-6D4B-8A7E-DD02CFF03B2B}"/>
              </a:ext>
            </a:extLst>
          </p:cNvPr>
          <p:cNvCxnSpPr/>
          <p:nvPr/>
        </p:nvCxnSpPr>
        <p:spPr>
          <a:xfrm>
            <a:off x="3419872" y="1993404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直线箭头连接符 85">
            <a:extLst>
              <a:ext uri="{FF2B5EF4-FFF2-40B4-BE49-F238E27FC236}">
                <a16:creationId xmlns:a16="http://schemas.microsoft.com/office/drawing/2014/main" id="{69B614E6-25A2-6D4B-BDA8-474DDAE3BE1A}"/>
              </a:ext>
            </a:extLst>
          </p:cNvPr>
          <p:cNvCxnSpPr/>
          <p:nvPr/>
        </p:nvCxnSpPr>
        <p:spPr>
          <a:xfrm>
            <a:off x="1085136" y="220942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文本框 86">
            <a:extLst>
              <a:ext uri="{FF2B5EF4-FFF2-40B4-BE49-F238E27FC236}">
                <a16:creationId xmlns:a16="http://schemas.microsoft.com/office/drawing/2014/main" id="{49E16B17-EF62-0943-92E9-61229141A1FD}"/>
              </a:ext>
            </a:extLst>
          </p:cNvPr>
          <p:cNvSpPr txBox="1"/>
          <p:nvPr/>
        </p:nvSpPr>
        <p:spPr>
          <a:xfrm>
            <a:off x="1879888" y="2039124"/>
            <a:ext cx="504056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88" name="直线箭头连接符 87">
            <a:extLst>
              <a:ext uri="{FF2B5EF4-FFF2-40B4-BE49-F238E27FC236}">
                <a16:creationId xmlns:a16="http://schemas.microsoft.com/office/drawing/2014/main" id="{44AC77BD-8FB3-F64A-8229-8765087FAD17}"/>
              </a:ext>
            </a:extLst>
          </p:cNvPr>
          <p:cNvCxnSpPr/>
          <p:nvPr/>
        </p:nvCxnSpPr>
        <p:spPr>
          <a:xfrm>
            <a:off x="1115616" y="256946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文本框 88">
            <a:extLst>
              <a:ext uri="{FF2B5EF4-FFF2-40B4-BE49-F238E27FC236}">
                <a16:creationId xmlns:a16="http://schemas.microsoft.com/office/drawing/2014/main" id="{0A930B15-2502-724B-BAC7-28B7F422FE3F}"/>
              </a:ext>
            </a:extLst>
          </p:cNvPr>
          <p:cNvSpPr txBox="1"/>
          <p:nvPr/>
        </p:nvSpPr>
        <p:spPr>
          <a:xfrm>
            <a:off x="1650152" y="2385680"/>
            <a:ext cx="9886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90" name="直线箭头连接符 89">
            <a:extLst>
              <a:ext uri="{FF2B5EF4-FFF2-40B4-BE49-F238E27FC236}">
                <a16:creationId xmlns:a16="http://schemas.microsoft.com/office/drawing/2014/main" id="{BF6CFB60-F8E8-1347-B378-1CC4F0DFC8AA}"/>
              </a:ext>
            </a:extLst>
          </p:cNvPr>
          <p:cNvCxnSpPr/>
          <p:nvPr/>
        </p:nvCxnSpPr>
        <p:spPr>
          <a:xfrm>
            <a:off x="3419872" y="2713484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直线箭头连接符 90">
            <a:extLst>
              <a:ext uri="{FF2B5EF4-FFF2-40B4-BE49-F238E27FC236}">
                <a16:creationId xmlns:a16="http://schemas.microsoft.com/office/drawing/2014/main" id="{DF8B55A4-146B-E44E-AAF9-F8F19CD2E84F}"/>
              </a:ext>
            </a:extLst>
          </p:cNvPr>
          <p:cNvCxnSpPr/>
          <p:nvPr/>
        </p:nvCxnSpPr>
        <p:spPr>
          <a:xfrm>
            <a:off x="3419872" y="3937620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文本框 91">
            <a:extLst>
              <a:ext uri="{FF2B5EF4-FFF2-40B4-BE49-F238E27FC236}">
                <a16:creationId xmlns:a16="http://schemas.microsoft.com/office/drawing/2014/main" id="{9835C34D-3307-5F49-ABCD-B0BE8123FDCF}"/>
              </a:ext>
            </a:extLst>
          </p:cNvPr>
          <p:cNvSpPr txBox="1"/>
          <p:nvPr/>
        </p:nvSpPr>
        <p:spPr>
          <a:xfrm>
            <a:off x="3995935" y="2482220"/>
            <a:ext cx="1008111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93" name="直线箭头连接符 92">
            <a:extLst>
              <a:ext uri="{FF2B5EF4-FFF2-40B4-BE49-F238E27FC236}">
                <a16:creationId xmlns:a16="http://schemas.microsoft.com/office/drawing/2014/main" id="{1C567FB4-3B78-924D-8AF3-0D1D9E70F432}"/>
              </a:ext>
            </a:extLst>
          </p:cNvPr>
          <p:cNvCxnSpPr/>
          <p:nvPr/>
        </p:nvCxnSpPr>
        <p:spPr>
          <a:xfrm>
            <a:off x="3419872" y="2865884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文本框 93">
            <a:extLst>
              <a:ext uri="{FF2B5EF4-FFF2-40B4-BE49-F238E27FC236}">
                <a16:creationId xmlns:a16="http://schemas.microsoft.com/office/drawing/2014/main" id="{BC1BA8CD-0110-4548-A9EC-4F935220291D}"/>
              </a:ext>
            </a:extLst>
          </p:cNvPr>
          <p:cNvSpPr txBox="1"/>
          <p:nvPr/>
        </p:nvSpPr>
        <p:spPr>
          <a:xfrm>
            <a:off x="4067944" y="3721596"/>
            <a:ext cx="75056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abort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95" name="直线箭头连接符 94">
            <a:extLst>
              <a:ext uri="{FF2B5EF4-FFF2-40B4-BE49-F238E27FC236}">
                <a16:creationId xmlns:a16="http://schemas.microsoft.com/office/drawing/2014/main" id="{601F58FC-F767-FD41-9BC2-17B9D725EFF3}"/>
              </a:ext>
            </a:extLst>
          </p:cNvPr>
          <p:cNvCxnSpPr/>
          <p:nvPr/>
        </p:nvCxnSpPr>
        <p:spPr>
          <a:xfrm>
            <a:off x="3419872" y="4090020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内容占位符 2">
            <a:extLst>
              <a:ext uri="{FF2B5EF4-FFF2-40B4-BE49-F238E27FC236}">
                <a16:creationId xmlns:a16="http://schemas.microsoft.com/office/drawing/2014/main" id="{8D5DABD9-0E82-0547-8A5D-BB8AC7E349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5081362"/>
            <a:ext cx="8229600" cy="58445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zh-CN" b="1" dirty="0">
                <a:solidFill>
                  <a:srgbClr val="BD374B"/>
                </a:solidFill>
              </a:rPr>
              <a:t>failure</a:t>
            </a:r>
            <a:r>
              <a:rPr lang="en-US" altLang="zh-CN" dirty="0">
                <a:solidFill>
                  <a:srgbClr val="BD374B"/>
                </a:solidFill>
              </a:rPr>
              <a:t>: </a:t>
            </a:r>
            <a:r>
              <a:rPr lang="en-US" altLang="zh-CN" dirty="0"/>
              <a:t>coordinator failure during prepare </a:t>
            </a:r>
          </a:p>
        </p:txBody>
      </p:sp>
      <p:cxnSp>
        <p:nvCxnSpPr>
          <p:cNvPr id="97" name="直线箭头连接符 96">
            <a:extLst>
              <a:ext uri="{FF2B5EF4-FFF2-40B4-BE49-F238E27FC236}">
                <a16:creationId xmlns:a16="http://schemas.microsoft.com/office/drawing/2014/main" id="{DBF2C548-39A5-8143-8D61-73DEE43FE234}"/>
              </a:ext>
            </a:extLst>
          </p:cNvPr>
          <p:cNvCxnSpPr/>
          <p:nvPr/>
        </p:nvCxnSpPr>
        <p:spPr>
          <a:xfrm>
            <a:off x="3419872" y="4473064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线箭头连接符 97">
            <a:extLst>
              <a:ext uri="{FF2B5EF4-FFF2-40B4-BE49-F238E27FC236}">
                <a16:creationId xmlns:a16="http://schemas.microsoft.com/office/drawing/2014/main" id="{6D1D7933-E2CE-5041-B668-E0CA5D45D855}"/>
              </a:ext>
            </a:extLst>
          </p:cNvPr>
          <p:cNvCxnSpPr/>
          <p:nvPr/>
        </p:nvCxnSpPr>
        <p:spPr>
          <a:xfrm>
            <a:off x="3419872" y="4625464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文本框 98">
            <a:extLst>
              <a:ext uri="{FF2B5EF4-FFF2-40B4-BE49-F238E27FC236}">
                <a16:creationId xmlns:a16="http://schemas.microsoft.com/office/drawing/2014/main" id="{2C1F9241-81BA-6D4F-92D8-5ED1F45B4D2A}"/>
              </a:ext>
            </a:extLst>
          </p:cNvPr>
          <p:cNvSpPr txBox="1"/>
          <p:nvPr/>
        </p:nvSpPr>
        <p:spPr>
          <a:xfrm>
            <a:off x="4067944" y="4240892"/>
            <a:ext cx="73532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abort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100" name="直线箭头连接符 99">
            <a:extLst>
              <a:ext uri="{FF2B5EF4-FFF2-40B4-BE49-F238E27FC236}">
                <a16:creationId xmlns:a16="http://schemas.microsoft.com/office/drawing/2014/main" id="{F724AFF7-A792-B547-9876-5070ED5686F1}"/>
              </a:ext>
            </a:extLst>
          </p:cNvPr>
          <p:cNvCxnSpPr/>
          <p:nvPr/>
        </p:nvCxnSpPr>
        <p:spPr>
          <a:xfrm>
            <a:off x="1085136" y="3289548"/>
            <a:ext cx="6799232" cy="0"/>
          </a:xfrm>
          <a:prstGeom prst="straightConnector1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  <a:prstDash val="sysDot"/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文本框 107">
            <a:extLst>
              <a:ext uri="{FF2B5EF4-FFF2-40B4-BE49-F238E27FC236}">
                <a16:creationId xmlns:a16="http://schemas.microsoft.com/office/drawing/2014/main" id="{818F2347-BBCB-FF4F-B707-2A78F1ED9330}"/>
              </a:ext>
            </a:extLst>
          </p:cNvPr>
          <p:cNvSpPr txBox="1"/>
          <p:nvPr/>
        </p:nvSpPr>
        <p:spPr>
          <a:xfrm>
            <a:off x="3389392" y="3115052"/>
            <a:ext cx="212423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>
                <a:latin typeface="Myriad Pro Light SemiCond"/>
                <a:ea typeface="MS PGothic" charset="0"/>
                <a:cs typeface="Myriad Pro Light SemiCond"/>
              </a:rPr>
              <a:t>coordinator</a:t>
            </a:r>
            <a:r>
              <a:rPr lang="zh-CN" altLang="en-US" sz="1600" b="1" dirty="0"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1600" b="1" dirty="0">
                <a:latin typeface="Myriad Pro Light SemiCond"/>
                <a:ea typeface="MS PGothic" charset="0"/>
                <a:cs typeface="Myriad Pro Light SemiCond"/>
              </a:rPr>
              <a:t>recovers</a:t>
            </a:r>
            <a:endParaRPr lang="zh-CN" altLang="en-US" sz="16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pic>
        <p:nvPicPr>
          <p:cNvPr id="109" name="图片 108">
            <a:extLst>
              <a:ext uri="{FF2B5EF4-FFF2-40B4-BE49-F238E27FC236}">
                <a16:creationId xmlns:a16="http://schemas.microsoft.com/office/drawing/2014/main" id="{AA74F8A7-A4DA-CE45-AFAA-8A5243A1AE4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6678" y="2881997"/>
            <a:ext cx="374340" cy="329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722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" grpId="0" animBg="1"/>
      <p:bldP spid="99" grpId="0" animBg="1"/>
      <p:bldP spid="108" grpId="0" animBg="1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直线箭头连接符 36"/>
          <p:cNvCxnSpPr/>
          <p:nvPr/>
        </p:nvCxnSpPr>
        <p:spPr>
          <a:xfrm>
            <a:off x="3419872" y="3577580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矩形 29"/>
          <p:cNvSpPr/>
          <p:nvPr/>
        </p:nvSpPr>
        <p:spPr>
          <a:xfrm>
            <a:off x="0" y="1161161"/>
            <a:ext cx="9144000" cy="12380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5" name="直线连接符 4"/>
          <p:cNvCxnSpPr/>
          <p:nvPr/>
        </p:nvCxnSpPr>
        <p:spPr>
          <a:xfrm>
            <a:off x="1007604" y="1057300"/>
            <a:ext cx="0" cy="3952054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467544" y="462072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Myriad Pro Light SemiCond"/>
                <a:ea typeface="MS PGothic" charset="0"/>
                <a:cs typeface="Myriad Pro Light SemiCond"/>
              </a:rPr>
              <a:t>client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339752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>
                <a:latin typeface="Myriad Pro Light SemiCond"/>
                <a:ea typeface="MS PGothic" charset="0"/>
                <a:cs typeface="Myriad Pro Light SemiCond"/>
              </a:rPr>
              <a:t>coordinator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8" name="直线连接符 7"/>
          <p:cNvCxnSpPr/>
          <p:nvPr/>
        </p:nvCxnSpPr>
        <p:spPr>
          <a:xfrm>
            <a:off x="3275856" y="1057300"/>
            <a:ext cx="0" cy="3952054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4644008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Myriad Pro Light SemiCond"/>
              </a:rPr>
              <a:t>A-M</a:t>
            </a:r>
            <a:r>
              <a:rPr lang="zh-CN" altLang="en-US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rgbClr val="BD374B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876256" y="462071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Myriad Pro Light SemiCond"/>
              </a:rPr>
              <a:t>N-Z</a:t>
            </a:r>
            <a:r>
              <a:rPr lang="zh-CN" altLang="en-US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rgbClr val="0070C0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11" name="直线连接符 10"/>
          <p:cNvCxnSpPr/>
          <p:nvPr/>
        </p:nvCxnSpPr>
        <p:spPr>
          <a:xfrm>
            <a:off x="5580112" y="1057300"/>
            <a:ext cx="0" cy="3952054"/>
          </a:xfrm>
          <a:prstGeom prst="line">
            <a:avLst/>
          </a:prstGeom>
          <a:ln w="38100">
            <a:solidFill>
              <a:srgbClr val="BD37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线连接符 11"/>
          <p:cNvCxnSpPr/>
          <p:nvPr/>
        </p:nvCxnSpPr>
        <p:spPr>
          <a:xfrm>
            <a:off x="7884368" y="1057300"/>
            <a:ext cx="0" cy="3952054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线箭头连接符 13"/>
          <p:cNvCxnSpPr/>
          <p:nvPr/>
        </p:nvCxnSpPr>
        <p:spPr>
          <a:xfrm>
            <a:off x="1115616" y="1273324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箭头连接符 16"/>
          <p:cNvCxnSpPr/>
          <p:nvPr/>
        </p:nvCxnSpPr>
        <p:spPr>
          <a:xfrm>
            <a:off x="3419872" y="148934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线箭头连接符 17"/>
          <p:cNvCxnSpPr/>
          <p:nvPr/>
        </p:nvCxnSpPr>
        <p:spPr>
          <a:xfrm>
            <a:off x="3419872" y="164174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线箭头连接符 18"/>
          <p:cNvCxnSpPr/>
          <p:nvPr/>
        </p:nvCxnSpPr>
        <p:spPr>
          <a:xfrm>
            <a:off x="3419872" y="1841004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线箭头连接符 19"/>
          <p:cNvCxnSpPr/>
          <p:nvPr/>
        </p:nvCxnSpPr>
        <p:spPr>
          <a:xfrm>
            <a:off x="3419872" y="1993404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线箭头连接符 23"/>
          <p:cNvCxnSpPr/>
          <p:nvPr/>
        </p:nvCxnSpPr>
        <p:spPr>
          <a:xfrm>
            <a:off x="1085136" y="220942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1879888" y="2039124"/>
            <a:ext cx="504056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27" name="直线箭头连接符 26"/>
          <p:cNvCxnSpPr/>
          <p:nvPr/>
        </p:nvCxnSpPr>
        <p:spPr>
          <a:xfrm>
            <a:off x="1115616" y="256946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1650152" y="2385680"/>
            <a:ext cx="9886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1" name="直线箭头连接符 30"/>
          <p:cNvCxnSpPr/>
          <p:nvPr/>
        </p:nvCxnSpPr>
        <p:spPr>
          <a:xfrm>
            <a:off x="3419872" y="2713484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线箭头连接符 34"/>
          <p:cNvCxnSpPr/>
          <p:nvPr/>
        </p:nvCxnSpPr>
        <p:spPr>
          <a:xfrm>
            <a:off x="3419872" y="436966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文本框 40"/>
          <p:cNvSpPr txBox="1"/>
          <p:nvPr/>
        </p:nvSpPr>
        <p:spPr>
          <a:xfrm>
            <a:off x="3995935" y="2482220"/>
            <a:ext cx="1080109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2" name="直线箭头连接符 31"/>
          <p:cNvCxnSpPr/>
          <p:nvPr/>
        </p:nvCxnSpPr>
        <p:spPr>
          <a:xfrm>
            <a:off x="3419872" y="2865884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文本框 42"/>
          <p:cNvSpPr txBox="1"/>
          <p:nvPr/>
        </p:nvSpPr>
        <p:spPr>
          <a:xfrm>
            <a:off x="3976504" y="4153644"/>
            <a:ext cx="100811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6" name="直线箭头连接符 35"/>
          <p:cNvCxnSpPr/>
          <p:nvPr/>
        </p:nvCxnSpPr>
        <p:spPr>
          <a:xfrm>
            <a:off x="3419872" y="452206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内容占位符 2"/>
          <p:cNvSpPr>
            <a:spLocks noGrp="1"/>
          </p:cNvSpPr>
          <p:nvPr>
            <p:ph idx="1"/>
          </p:nvPr>
        </p:nvSpPr>
        <p:spPr>
          <a:xfrm>
            <a:off x="457200" y="4945732"/>
            <a:ext cx="8229600" cy="769268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300"/>
              </a:spcBef>
              <a:buNone/>
            </a:pPr>
            <a:r>
              <a:rPr lang="en-US" altLang="zh-CN" b="1" dirty="0">
                <a:solidFill>
                  <a:srgbClr val="BD374B"/>
                </a:solidFill>
              </a:rPr>
              <a:t>failure</a:t>
            </a:r>
            <a:r>
              <a:rPr lang="en-US" altLang="zh-CN" dirty="0">
                <a:solidFill>
                  <a:srgbClr val="BD374B"/>
                </a:solidFill>
              </a:rPr>
              <a:t>: </a:t>
            </a:r>
            <a:r>
              <a:rPr lang="en-US" altLang="zh-CN" dirty="0"/>
              <a:t>coordinator failure during commit</a:t>
            </a:r>
          </a:p>
          <a:p>
            <a:pPr marL="0" indent="0" algn="ctr">
              <a:spcBef>
                <a:spcPts val="300"/>
              </a:spcBef>
              <a:buNone/>
            </a:pPr>
            <a:r>
              <a:rPr lang="en-US" altLang="zh-CN" dirty="0"/>
              <a:t>Must log the decision before sending the commit messages</a:t>
            </a:r>
          </a:p>
        </p:txBody>
      </p:sp>
      <p:cxnSp>
        <p:nvCxnSpPr>
          <p:cNvPr id="45" name="直线箭头连接符 44"/>
          <p:cNvCxnSpPr/>
          <p:nvPr/>
        </p:nvCxnSpPr>
        <p:spPr>
          <a:xfrm>
            <a:off x="3419872" y="4698380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线箭头连接符 46"/>
          <p:cNvCxnSpPr/>
          <p:nvPr/>
        </p:nvCxnSpPr>
        <p:spPr>
          <a:xfrm>
            <a:off x="3419872" y="4850780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文本框 47"/>
          <p:cNvSpPr txBox="1"/>
          <p:nvPr/>
        </p:nvSpPr>
        <p:spPr>
          <a:xfrm>
            <a:off x="3976504" y="4466208"/>
            <a:ext cx="100811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51" name="直线箭头连接符 50"/>
          <p:cNvCxnSpPr/>
          <p:nvPr/>
        </p:nvCxnSpPr>
        <p:spPr>
          <a:xfrm>
            <a:off x="1085136" y="4040108"/>
            <a:ext cx="6799232" cy="0"/>
          </a:xfrm>
          <a:prstGeom prst="straightConnector1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  <a:prstDash val="sysDot"/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文本框 51"/>
          <p:cNvSpPr txBox="1"/>
          <p:nvPr/>
        </p:nvSpPr>
        <p:spPr>
          <a:xfrm>
            <a:off x="3347864" y="3835132"/>
            <a:ext cx="219624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coordinator</a:t>
            </a:r>
            <a:r>
              <a:rPr lang="zh-CN" altLang="en-US" b="1" dirty="0"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recovers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3976504" y="3361556"/>
            <a:ext cx="100811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4" name="直线箭头连接符 33"/>
          <p:cNvCxnSpPr/>
          <p:nvPr/>
        </p:nvCxnSpPr>
        <p:spPr>
          <a:xfrm>
            <a:off x="3419872" y="3729980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线箭头连接符 37"/>
          <p:cNvCxnSpPr/>
          <p:nvPr/>
        </p:nvCxnSpPr>
        <p:spPr>
          <a:xfrm>
            <a:off x="3419872" y="3137148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线箭头连接符 38"/>
          <p:cNvCxnSpPr/>
          <p:nvPr/>
        </p:nvCxnSpPr>
        <p:spPr>
          <a:xfrm>
            <a:off x="3419872" y="3289548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39"/>
          <p:cNvSpPr txBox="1"/>
          <p:nvPr/>
        </p:nvSpPr>
        <p:spPr>
          <a:xfrm>
            <a:off x="4011176" y="2889736"/>
            <a:ext cx="106486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42" name="直线箭头连接符 41"/>
          <p:cNvCxnSpPr/>
          <p:nvPr/>
        </p:nvCxnSpPr>
        <p:spPr>
          <a:xfrm>
            <a:off x="1085136" y="3450560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/>
          <p:cNvSpPr txBox="1"/>
          <p:nvPr/>
        </p:nvSpPr>
        <p:spPr>
          <a:xfrm>
            <a:off x="1879888" y="3280256"/>
            <a:ext cx="50405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pic>
        <p:nvPicPr>
          <p:cNvPr id="49" name="图片 4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6678" y="3680209"/>
            <a:ext cx="374340" cy="329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126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8" grpId="0" animBg="1"/>
      <p:bldP spid="52" grpId="0" animBg="1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209B190-CAE4-DA7F-B04A-A3DB8C1573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What about 2PL or OCC in 2PC?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5CD315A-E5E6-D906-C822-60A1319150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Nearly identical </a:t>
            </a:r>
          </a:p>
          <a:p>
            <a:pPr lvl="1"/>
            <a:r>
              <a:rPr kumimoji="1" lang="en-US" altLang="zh-CN" dirty="0"/>
              <a:t>2PL: each low-layer TX cannot release its lock until the high-layer TX decides to commit </a:t>
            </a:r>
          </a:p>
          <a:p>
            <a:pPr lvl="1"/>
            <a:r>
              <a:rPr kumimoji="1" lang="en-US" altLang="zh-CN" dirty="0"/>
              <a:t>OCC: the validation &amp; commit phases are done by the coordinator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1D310E7-5C98-6862-D8E1-C8292E9A00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8991809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46ED46-DB89-0743-B1AA-AF527239F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Summary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2-phase</a:t>
            </a:r>
            <a:r>
              <a:rPr kumimoji="1" lang="zh-CN" altLang="en-US" dirty="0"/>
              <a:t> </a:t>
            </a:r>
            <a:r>
              <a:rPr kumimoji="1" lang="en-US" altLang="zh-CN" dirty="0"/>
              <a:t>Commit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0DC0AD8-9D0F-5B46-92F0-7474BD2111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/>
          <a:lstStyle/>
          <a:p>
            <a:r>
              <a:rPr lang="en-US" altLang="zh-CN" dirty="0">
                <a:solidFill>
                  <a:schemeClr val="tx1"/>
                </a:solidFill>
              </a:rPr>
              <a:t>Two-phase commit </a:t>
            </a:r>
            <a:r>
              <a:rPr lang="en-US" altLang="zh-CN" b="0" dirty="0"/>
              <a:t>allows us to achieve </a:t>
            </a:r>
            <a:r>
              <a:rPr lang="en-US" altLang="zh-CN" dirty="0">
                <a:solidFill>
                  <a:schemeClr val="tx1"/>
                </a:solidFill>
              </a:rPr>
              <a:t>multi-site atomicity</a:t>
            </a:r>
            <a:r>
              <a:rPr lang="en-US" altLang="zh-CN" b="0" dirty="0"/>
              <a:t>:</a:t>
            </a:r>
            <a:r>
              <a:rPr lang="zh-CN" altLang="en-US" b="0" dirty="0"/>
              <a:t> </a:t>
            </a:r>
            <a:r>
              <a:rPr lang="en-US" altLang="zh-CN" b="0" dirty="0"/>
              <a:t>transaction</a:t>
            </a:r>
            <a:r>
              <a:rPr lang="zh-CN" altLang="en-US" b="0" dirty="0"/>
              <a:t> </a:t>
            </a:r>
            <a:r>
              <a:rPr lang="en-US" altLang="zh-CN" b="0" dirty="0"/>
              <a:t>remains atomic</a:t>
            </a:r>
            <a:r>
              <a:rPr lang="zh-CN" altLang="en-US" b="0" dirty="0"/>
              <a:t> </a:t>
            </a:r>
            <a:r>
              <a:rPr lang="en-US" altLang="zh-CN" b="0" dirty="0"/>
              <a:t>even</a:t>
            </a:r>
            <a:r>
              <a:rPr lang="zh-CN" altLang="en-US" b="0" dirty="0"/>
              <a:t> </a:t>
            </a:r>
            <a:r>
              <a:rPr lang="en-US" altLang="zh-CN" b="0" dirty="0"/>
              <a:t>when</a:t>
            </a:r>
            <a:r>
              <a:rPr lang="zh-CN" altLang="en-US" b="0" dirty="0"/>
              <a:t> </a:t>
            </a:r>
            <a:r>
              <a:rPr lang="en-US" altLang="zh-CN" b="0" dirty="0"/>
              <a:t>they</a:t>
            </a:r>
            <a:r>
              <a:rPr lang="zh-CN" altLang="en-US" b="0" dirty="0"/>
              <a:t> </a:t>
            </a:r>
            <a:r>
              <a:rPr lang="en-US" altLang="zh-CN" b="0" dirty="0"/>
              <a:t>require communication with multiple machines </a:t>
            </a:r>
            <a:endParaRPr lang="zh-CN" altLang="en-US" b="0" dirty="0"/>
          </a:p>
          <a:p>
            <a:r>
              <a:rPr lang="en-US" altLang="zh-CN" b="0" dirty="0"/>
              <a:t>In two-phase commit, failures prior to the commit point can be aborted. If workers (or the coordinator) fail after the commit point, </a:t>
            </a:r>
            <a:r>
              <a:rPr lang="en-US" altLang="zh-CN" dirty="0">
                <a:solidFill>
                  <a:schemeClr val="tx1"/>
                </a:solidFill>
              </a:rPr>
              <a:t>they recover into the </a:t>
            </a:r>
            <a:r>
              <a:rPr lang="en-US" altLang="zh-CN" dirty="0">
                <a:solidFill>
                  <a:srgbClr val="BD374B"/>
                </a:solidFill>
                <a:highlight>
                  <a:srgbClr val="FFFF00"/>
                </a:highlight>
              </a:rPr>
              <a:t>PREPARED</a:t>
            </a:r>
            <a:r>
              <a:rPr lang="en-US" altLang="zh-CN" dirty="0">
                <a:solidFill>
                  <a:schemeClr val="tx1"/>
                </a:solidFill>
              </a:rPr>
              <a:t> state</a:t>
            </a:r>
            <a:r>
              <a:rPr lang="en-US" altLang="zh-CN" b="0" dirty="0"/>
              <a:t>, and complete the transaction</a:t>
            </a:r>
          </a:p>
          <a:p>
            <a:r>
              <a:rPr lang="en-US" altLang="zh-CN" dirty="0"/>
              <a:t>Remaining challenge: availability under coordinator failures </a:t>
            </a:r>
          </a:p>
          <a:p>
            <a:pPr lvl="1"/>
            <a:r>
              <a:rPr lang="en-US" altLang="zh-CN" dirty="0"/>
              <a:t>Follow the coordinator’s decision simplifies achieving multi-site atomicity, but what if the coordinator crashes for a long time? </a:t>
            </a:r>
          </a:p>
          <a:p>
            <a:pPr lvl="1"/>
            <a:r>
              <a:rPr lang="en-US" altLang="zh-CN" dirty="0"/>
              <a:t>We will see how to make the coordinator available in the next lecture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A6F1BF9-CB51-464A-9345-625DA7B16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104568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 panose="020B0A04020102020204"/>
        <a:ea typeface="微软雅黑"/>
        <a:cs typeface=""/>
      </a:majorFont>
      <a:minorFont>
        <a:latin typeface="Arial" panose="020B060402020202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25400">
          <a:solidFill>
            <a:schemeClr val="tx1"/>
          </a:solidFill>
          <a:tailEnd type="arrow" w="lg" len="lg"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SJTU-Red" id="{D8CCD1CF-4E9C-2949-907F-EF4853CAD992}" vid="{47F94616-763E-7D43-9BB0-722503DC19A3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SJTU-Red</Template>
  <TotalTime>48795</TotalTime>
  <Words>5598</Words>
  <Application>Microsoft Macintosh PowerPoint</Application>
  <PresentationFormat>全屏显示(16:10)</PresentationFormat>
  <Paragraphs>1065</Paragraphs>
  <Slides>89</Slides>
  <Notes>18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89</vt:i4>
      </vt:variant>
    </vt:vector>
  </HeadingPairs>
  <TitlesOfParts>
    <vt:vector size="102" baseType="lpstr">
      <vt:lpstr>DengXian</vt:lpstr>
      <vt:lpstr>宋体</vt:lpstr>
      <vt:lpstr>MS PGothic</vt:lpstr>
      <vt:lpstr>Myriad Pro Light SemiCond</vt:lpstr>
      <vt:lpstr>Arial</vt:lpstr>
      <vt:lpstr>Calibri</vt:lpstr>
      <vt:lpstr>Cambria Math</vt:lpstr>
      <vt:lpstr>Candara</vt:lpstr>
      <vt:lpstr>Consolas</vt:lpstr>
      <vt:lpstr>Courier New</vt:lpstr>
      <vt:lpstr>Eras Medium ITC</vt:lpstr>
      <vt:lpstr>Helvetica</vt:lpstr>
      <vt:lpstr>1_Office 主题​​</vt:lpstr>
      <vt:lpstr>Transaction &amp; Multi-site Transaction</vt:lpstr>
      <vt:lpstr>Outline of today’s content </vt:lpstr>
      <vt:lpstr>Review: Optimistic Concurrency Control </vt:lpstr>
      <vt:lpstr>Put it all together: OCC in an example </vt:lpstr>
      <vt:lpstr>OCC Advantages (Using system model to analyze) </vt:lpstr>
      <vt:lpstr>Review: locking (Spin Lock) using Compare-and-swap</vt:lpstr>
      <vt:lpstr>Review: Atomic operations are costly for spin lock</vt:lpstr>
      <vt:lpstr>OCC's Problem: False Aborts</vt:lpstr>
      <vt:lpstr>OCC's Problem: False Aborts &amp; Live Lock</vt:lpstr>
      <vt:lpstr>2PL vs. OCC: in a nutshell </vt:lpstr>
      <vt:lpstr>A short branch off: system principle behind OCC</vt:lpstr>
      <vt:lpstr>Case study: OCC</vt:lpstr>
      <vt:lpstr>Case study: speculative decoding in LLM inference</vt:lpstr>
      <vt:lpstr>Case study: speculative decoding in LLM inference</vt:lpstr>
      <vt:lpstr>PowerPoint 演示文稿</vt:lpstr>
      <vt:lpstr>Hardware Transactional Memory</vt:lpstr>
      <vt:lpstr>A little introduction to RTM’s ISA</vt:lpstr>
      <vt:lpstr>Programming with RTM</vt:lpstr>
      <vt:lpstr>Programming with RTM</vt:lpstr>
      <vt:lpstr>Challenge: how to handle aborts? </vt:lpstr>
      <vt:lpstr>Can we use simple retry?  No</vt:lpstr>
      <vt:lpstr>Implementation of RTM: OCC! </vt:lpstr>
      <vt:lpstr>Issue#1: Limited working set</vt:lpstr>
      <vt:lpstr>Issue#2: External events break the RTM execution </vt:lpstr>
      <vt:lpstr>Back to our question: how to ensure progress? </vt:lpstr>
      <vt:lpstr>Hardware vs. Software-based OCC </vt:lpstr>
      <vt:lpstr>Short summary of HTM</vt:lpstr>
      <vt:lpstr>PowerPoint 演示文稿</vt:lpstr>
      <vt:lpstr>Widely used transaction (TX)s </vt:lpstr>
      <vt:lpstr>Widely used transaction (TX)s </vt:lpstr>
      <vt:lpstr>Widely used transaction (TX)s </vt:lpstr>
      <vt:lpstr>What is a transaction? </vt:lpstr>
      <vt:lpstr>TX: an abstraction to ease data management</vt:lpstr>
      <vt:lpstr>What is special of TX? It provides ACID</vt:lpstr>
      <vt:lpstr>Atomicity: All-or-nothing</vt:lpstr>
      <vt:lpstr>Isolation &amp; Durability </vt:lpstr>
      <vt:lpstr>PowerPoint 演示文稿</vt:lpstr>
      <vt:lpstr>Consistency</vt:lpstr>
      <vt:lpstr>Why atomicity + isolation is still closely related to consistency? </vt:lpstr>
      <vt:lpstr>PowerPoint 演示文稿</vt:lpstr>
      <vt:lpstr>Review: 2PL vs. OCC: in a nutshell </vt:lpstr>
      <vt:lpstr>PowerPoint 演示文稿</vt:lpstr>
      <vt:lpstr>Motivation: TX usage in real-world application </vt:lpstr>
      <vt:lpstr>PowerPoint 演示文稿</vt:lpstr>
      <vt:lpstr>Abort in OCC</vt:lpstr>
      <vt:lpstr>Abort in OCC</vt:lpstr>
      <vt:lpstr>Abort in OCC case (2)</vt:lpstr>
      <vt:lpstr>Abort in OCC case (2)</vt:lpstr>
      <vt:lpstr>Idea: multi-versioning concurrency control </vt:lpstr>
      <vt:lpstr>Idea: multi-versioning concurrency control </vt:lpstr>
      <vt:lpstr>Get the start and commit time </vt:lpstr>
      <vt:lpstr>Try #1: Optimize OCC w/ MV (incomplete) </vt:lpstr>
      <vt:lpstr>Try #1: Optimize OCC w/ MV (incomplete) </vt:lpstr>
      <vt:lpstr>Partial snapshot</vt:lpstr>
      <vt:lpstr>Partial snapshot example </vt:lpstr>
      <vt:lpstr>Enforcing the write atomicity of snapshot w/ locking </vt:lpstr>
      <vt:lpstr>Example revisit  </vt:lpstr>
      <vt:lpstr>What about writes? </vt:lpstr>
      <vt:lpstr>MVCC ensures no race for reads, but not writes</vt:lpstr>
      <vt:lpstr>Put it together, MVCC so far </vt:lpstr>
      <vt:lpstr>PowerPoint 演示文稿</vt:lpstr>
      <vt:lpstr>Write skew anomaly </vt:lpstr>
      <vt:lpstr>Fixing the anomaly </vt:lpstr>
      <vt:lpstr>Summary so far </vt:lpstr>
      <vt:lpstr>PowerPoint 演示文稿</vt:lpstr>
      <vt:lpstr>Multi-site transaction: what if the data is distributed? </vt:lpstr>
      <vt:lpstr>PowerPoint 演示文稿</vt:lpstr>
      <vt:lpstr>Multi-site transaction </vt:lpstr>
      <vt:lpstr>PowerPoint 演示文稿</vt:lpstr>
      <vt:lpstr>Two-phase Commit: a way to ensure multi-site atomicity</vt:lpstr>
      <vt:lpstr>Two-phase Commit: a way to ensure multi-site atomicity</vt:lpstr>
      <vt:lpstr>Two-phase Commit: a way to ensure multi-site atomicity</vt:lpstr>
      <vt:lpstr>Two-phase Commit: a way to ensure multi-site atomicity</vt:lpstr>
      <vt:lpstr>Multi-site transactions under two-phase commit </vt:lpstr>
      <vt:lpstr>PowerPoint 演示文稿</vt:lpstr>
      <vt:lpstr>Multiple-site Atomicity</vt:lpstr>
      <vt:lpstr>Logging rule of WAL under 2PC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What about 2PL or OCC in 2PC? </vt:lpstr>
      <vt:lpstr>Summary of 2-phase Commit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虚拟机隔离与安全</dc:title>
  <dc:creator>Xia Yubin</dc:creator>
  <cp:lastModifiedBy>星达 魏</cp:lastModifiedBy>
  <cp:revision>2146</cp:revision>
  <cp:lastPrinted>2020-03-02T13:38:09Z</cp:lastPrinted>
  <dcterms:created xsi:type="dcterms:W3CDTF">2017-11-24T09:35:45Z</dcterms:created>
  <dcterms:modified xsi:type="dcterms:W3CDTF">2025-10-31T07:33:27Z</dcterms:modified>
</cp:coreProperties>
</file>